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54"/>
  </p:notesMasterIdLst>
  <p:handoutMasterIdLst>
    <p:handoutMasterId r:id="rId55"/>
  </p:handoutMasterIdLst>
  <p:sldIdLst>
    <p:sldId id="376" r:id="rId5"/>
    <p:sldId id="282" r:id="rId6"/>
    <p:sldId id="356" r:id="rId7"/>
    <p:sldId id="283" r:id="rId8"/>
    <p:sldId id="284" r:id="rId9"/>
    <p:sldId id="285" r:id="rId10"/>
    <p:sldId id="301" r:id="rId11"/>
    <p:sldId id="299" r:id="rId12"/>
    <p:sldId id="302" r:id="rId13"/>
    <p:sldId id="371" r:id="rId14"/>
    <p:sldId id="372" r:id="rId15"/>
    <p:sldId id="373" r:id="rId16"/>
    <p:sldId id="374" r:id="rId17"/>
    <p:sldId id="303" r:id="rId18"/>
    <p:sldId id="304" r:id="rId19"/>
    <p:sldId id="306" r:id="rId20"/>
    <p:sldId id="307" r:id="rId21"/>
    <p:sldId id="316" r:id="rId22"/>
    <p:sldId id="375" r:id="rId23"/>
    <p:sldId id="317" r:id="rId24"/>
    <p:sldId id="370" r:id="rId25"/>
    <p:sldId id="357" r:id="rId26"/>
    <p:sldId id="319" r:id="rId27"/>
    <p:sldId id="353" r:id="rId28"/>
    <p:sldId id="363" r:id="rId29"/>
    <p:sldId id="364" r:id="rId30"/>
    <p:sldId id="329" r:id="rId31"/>
    <p:sldId id="330" r:id="rId32"/>
    <p:sldId id="365" r:id="rId33"/>
    <p:sldId id="333" r:id="rId34"/>
    <p:sldId id="335" r:id="rId35"/>
    <p:sldId id="337" r:id="rId36"/>
    <p:sldId id="338" r:id="rId37"/>
    <p:sldId id="339" r:id="rId38"/>
    <p:sldId id="340" r:id="rId39"/>
    <p:sldId id="341" r:id="rId40"/>
    <p:sldId id="342" r:id="rId41"/>
    <p:sldId id="345" r:id="rId42"/>
    <p:sldId id="346" r:id="rId43"/>
    <p:sldId id="351" r:id="rId44"/>
    <p:sldId id="352" r:id="rId45"/>
    <p:sldId id="366" r:id="rId46"/>
    <p:sldId id="369" r:id="rId47"/>
    <p:sldId id="361" r:id="rId48"/>
    <p:sldId id="360" r:id="rId49"/>
    <p:sldId id="362" r:id="rId50"/>
    <p:sldId id="358" r:id="rId51"/>
    <p:sldId id="367" r:id="rId52"/>
    <p:sldId id="368" r:id="rId53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CCCC"/>
    <a:srgbClr val="808080"/>
    <a:srgbClr val="008000"/>
    <a:srgbClr val="996600"/>
    <a:srgbClr val="DDDDDD"/>
    <a:srgbClr val="FFFFFF"/>
    <a:srgbClr val="FFFFCC"/>
    <a:srgbClr val="00FF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0" autoAdjust="0"/>
    <p:restoredTop sz="90206" autoAdjust="0"/>
  </p:normalViewPr>
  <p:slideViewPr>
    <p:cSldViewPr snapToGrid="0">
      <p:cViewPr varScale="1">
        <p:scale>
          <a:sx n="52" d="100"/>
          <a:sy n="52" d="100"/>
        </p:scale>
        <p:origin x="8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7" y="0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646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7" y="8843646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C3F895-545A-4497-9930-7F5550FDE0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27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773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773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BF1E9767-762A-4BDF-B18B-C34BCD962E1D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2460"/>
            <a:ext cx="5618480" cy="418877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1738"/>
            <a:ext cx="3043343" cy="46577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1738"/>
            <a:ext cx="3043343" cy="46577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18C85550-7737-4440-900A-2CEFDC1D6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85550-7737-4440-900A-2CEFDC1D65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97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03CC81-3EFC-4DBB-B3CA-C16BF43C65A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709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85550-7737-4440-900A-2CEFDC1D65D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88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03CC81-3EFC-4DBB-B3CA-C16BF43C65A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18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8A2A1-0CFB-4254-985A-C67CCFB405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11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E05C9-FA01-4F20-85D6-54306D02B8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09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F95E0-6CB2-477A-B531-0BA69C5F0E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21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72BBA-E812-4F20-8FF2-0630AE4BE7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927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2B692-3F52-417A-BF6A-B102480C97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18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E0258-7243-4371-B178-EEBE2A20FB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863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23709-9274-4710-A493-7DF88AAC22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529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E8258-76D2-4BAE-A824-88FA929621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046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29D0F-23D2-4A4D-9D2B-1E4FB91B1D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354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D1EB8-A141-4908-B6E1-42AFF1EFB1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438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82177-9D0E-4329-BBB9-55AA97E371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3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D4A7B-3097-48BC-9C20-FC2EE04C3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74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62B44-084F-4E41-A7A7-29D7141ADC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684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E2A6C-33E6-42AB-8E07-7958CC233D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715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687A7-240A-467E-AC12-C67D19EDCE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7106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/>
            </a:lvl1pPr>
          </a:lstStyle>
          <a:p>
            <a:fld id="{63708170-1ED7-401F-B36E-6E40D1E615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2040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AE5200-C267-45A3-80C4-9C0682998B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7755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082A46-81E8-482C-A218-DF21B2011E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257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302442-8B50-498C-BE76-A84EB6FBEE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4307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64762B-CA55-4570-9DCB-DC0EA3AC97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191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38FD14-B567-4BA9-ABB1-C7D4E71476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179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DF8B7-9184-4AE3-9253-C5037A2B9C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976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7AC1E-FE30-40CD-BA18-5C114A57F8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337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7DA23-4E30-4F9A-A485-D69A537E58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2496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11BC63-7528-4E60-8B7A-937EBC4E0F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641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82A72F-D13E-4A8C-BF66-19E134C107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8575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F5EB4B-7B5E-483E-8482-6A1DFC2579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5516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3E2A3715-40D6-4DF4-9F2B-D46F17A935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351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89363F56-F0E1-484B-B193-F2B2E07619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458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2F369348-BC15-4B57-ACAC-8F80CB3AA8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56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DC716E6F-887D-4057-ADC2-900B7C7D1E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69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AC6DD942-8503-4965-82E1-F7FDEA029D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479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9D38B14E-C5D9-48A0-AA41-1CD04257B2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47023-CEA3-479C-A52C-124AD408E2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967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E2AD120B-CCC4-4B0A-97EE-24222D2C83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357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8768DA72-1A7A-4426-876C-5DCB8004BD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278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DA02E67C-98D3-4656-9AB9-4174094623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106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9D3458D1-F5B1-4838-BCDD-9402E8115D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199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9F203DA9-7267-4350-A031-D92A47E7C4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780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B042CE08-9A2B-42E0-8630-D670FF59C4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5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20E2D-679C-4FF6-8B78-C2485C6AD4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0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78782-E7A1-4973-8326-3745980479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8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11BF1-B239-4C95-BC2C-7280329712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4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3BCE4-EB11-42E4-A625-1ACB802A8D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40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131F5-951A-4572-96B8-B3AC35CAFF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46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0ADAD31-A38A-4AC6-A4C0-326DA6F36FA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D41DA07-4AAA-4704-802A-5474AD01AB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3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5E574E"/>
                </a:solidFill>
              </a:defRPr>
            </a:lvl1pPr>
          </a:lstStyle>
          <a:p>
            <a:endParaRPr lang="en-US" altLang="en-US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5E574E"/>
                </a:solidFill>
              </a:defRPr>
            </a:lvl1pPr>
          </a:lstStyle>
          <a:p>
            <a:endParaRPr lang="en-US" altLang="en-US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5E574E"/>
                </a:solidFill>
              </a:defRPr>
            </a:lvl1pPr>
          </a:lstStyle>
          <a:p>
            <a:fld id="{39A25114-F827-42A1-9C09-1CA5C6CA7095}" type="slidenum">
              <a:rPr lang="en-US" altLang="en-US" smtClean="0">
                <a:latin typeface="Arial" pitchFamily="34" charset="0"/>
                <a:ea typeface="MS PGothic" pitchFamily="34" charset="-128"/>
              </a:rPr>
              <a:pPr/>
              <a:t>‹#›</a:t>
            </a:fld>
            <a:endParaRPr lang="en-US" altLang="en-US" smtClean="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031" name="Picture 7" descr="pain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14450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90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US" smtClean="0">
              <a:ea typeface="MS PGothic" pitchFamily="3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US" smtClean="0">
              <a:ea typeface="MS PGothic" pitchFamily="34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54997AD1-FFD4-4F59-A116-9E8E4EA674E2}" type="slidenum">
              <a:rPr lang="en-US" smtClean="0">
                <a:ea typeface="MS PGothic" pitchFamily="34" charset="-128"/>
              </a:rPr>
              <a:pPr/>
              <a:t>‹#›</a:t>
            </a:fld>
            <a:endParaRPr lang="en-US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582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3" Type="http://schemas.openxmlformats.org/officeDocument/2006/relationships/notesSlide" Target="../notesSlides/notesSlide2.xml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jpeg"/><Relationship Id="rId11" Type="http://schemas.openxmlformats.org/officeDocument/2006/relationships/image" Target="../media/image280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48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image" Target="../media/image25.jpeg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0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3.png"/><Relationship Id="rId5" Type="http://schemas.openxmlformats.org/officeDocument/2006/relationships/image" Target="../media/image33.jpeg"/><Relationship Id="rId4" Type="http://schemas.openxmlformats.org/officeDocument/2006/relationships/image" Target="../media/image3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hyperlink" Target="http://www2.chemistry.msu.edu/faculty/reusch/VirtTxtJml/Spectrpy/MassSpec/masspec1.htm" TargetMode="Externa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8.gif"/><Relationship Id="rId5" Type="http://schemas.openxmlformats.org/officeDocument/2006/relationships/image" Target="../media/image37.png"/><Relationship Id="rId4" Type="http://schemas.openxmlformats.org/officeDocument/2006/relationships/image" Target="../media/image34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4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image" Target="../media/image4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2.png"/><Relationship Id="rId5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7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7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5.png"/><Relationship Id="rId7" Type="http://schemas.openxmlformats.org/officeDocument/2006/relationships/image" Target="../media/image76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2.wmf"/><Relationship Id="rId11" Type="http://schemas.openxmlformats.org/officeDocument/2006/relationships/image" Target="../media/image80.png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79.png"/><Relationship Id="rId4" Type="http://schemas.openxmlformats.org/officeDocument/2006/relationships/image" Target="../media/image4.jpeg"/><Relationship Id="rId9" Type="http://schemas.openxmlformats.org/officeDocument/2006/relationships/image" Target="../media/image7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3.jpeg"/><Relationship Id="rId4" Type="http://schemas.openxmlformats.org/officeDocument/2006/relationships/image" Target="../media/image16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9548" y="252198"/>
            <a:ext cx="7704830" cy="550991"/>
          </a:xfrm>
          <a:solidFill>
            <a:srgbClr val="FF9999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800" dirty="0" smtClean="0"/>
              <a:t>A couple of announcements (unrelated to class)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48" y="984035"/>
            <a:ext cx="3576608" cy="46346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8337" y="5618723"/>
            <a:ext cx="37753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/>
              <a:t>"Last Lecture“</a:t>
            </a:r>
          </a:p>
          <a:p>
            <a:r>
              <a:rPr lang="en-US" sz="1800" dirty="0" smtClean="0"/>
              <a:t>A unique </a:t>
            </a:r>
            <a:r>
              <a:rPr lang="en-US" sz="1800" dirty="0"/>
              <a:t>perspective </a:t>
            </a:r>
            <a:r>
              <a:rPr lang="en-US" sz="1800" dirty="0" smtClean="0"/>
              <a:t>a professor </a:t>
            </a:r>
            <a:r>
              <a:rPr lang="en-US" sz="1800" dirty="0"/>
              <a:t>would like to tell </a:t>
            </a:r>
            <a:r>
              <a:rPr lang="en-US" sz="1800" dirty="0" smtClean="0"/>
              <a:t>students, as </a:t>
            </a:r>
            <a:r>
              <a:rPr lang="en-US" sz="1800" dirty="0"/>
              <a:t>if it were the final lecture of his or her career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926" y="984036"/>
            <a:ext cx="3321452" cy="463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5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2" descr="SE11_08"/>
          <p:cNvPicPr>
            <a:picLocks noChangeAspect="1" noChangeArrowheads="1"/>
          </p:cNvPicPr>
          <p:nvPr/>
        </p:nvPicPr>
        <p:blipFill>
          <a:blip r:embed="rId2" cstate="print">
            <a:lum bright="-24000" contrast="30000"/>
          </a:blip>
          <a:srcRect t="25156" r="42039" b="11250"/>
          <a:stretch>
            <a:fillRect/>
          </a:stretch>
        </p:blipFill>
        <p:spPr bwMode="auto">
          <a:xfrm>
            <a:off x="4270375" y="117475"/>
            <a:ext cx="4710113" cy="3876675"/>
          </a:xfrm>
          <a:prstGeom prst="rect">
            <a:avLst/>
          </a:prstGeom>
          <a:noFill/>
        </p:spPr>
      </p:pic>
      <p:sp>
        <p:nvSpPr>
          <p:cNvPr id="248836" name="Text Box 4"/>
          <p:cNvSpPr txBox="1">
            <a:spLocks noChangeArrowheads="1"/>
          </p:cNvSpPr>
          <p:nvPr/>
        </p:nvSpPr>
        <p:spPr bwMode="auto">
          <a:xfrm>
            <a:off x="250189" y="313563"/>
            <a:ext cx="4087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u="sng" dirty="0"/>
              <a:t>Definition of vector product: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8838" name="Text Box 6"/>
              <p:cNvSpPr txBox="1">
                <a:spLocks noChangeArrowheads="1"/>
              </p:cNvSpPr>
              <p:nvPr/>
            </p:nvSpPr>
            <p:spPr bwMode="auto">
              <a:xfrm>
                <a:off x="544513" y="4919663"/>
                <a:ext cx="8150225" cy="16856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-  The vector product of vectors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n-US" dirty="0"/>
                  <a:t>is the </a:t>
                </a:r>
                <a:r>
                  <a:rPr lang="en-US" u="sng" dirty="0"/>
                  <a:t>vector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dirty="0" smtClean="0"/>
                  <a:t>.  </a:t>
                </a:r>
                <a:endParaRPr lang="en-US" dirty="0"/>
              </a:p>
              <a:p>
                <a:pPr>
                  <a:spcBef>
                    <a:spcPct val="50000"/>
                  </a:spcBef>
                  <a:buFontTx/>
                  <a:buChar char="-"/>
                </a:pPr>
                <a:r>
                  <a:rPr lang="en-US" b="1" dirty="0"/>
                  <a:t> </a:t>
                </a:r>
                <a:r>
                  <a:rPr lang="en-US" b="1" dirty="0" smtClean="0"/>
                  <a:t> </a:t>
                </a:r>
                <a:r>
                  <a:rPr lang="en-US" u="sng" dirty="0" smtClean="0"/>
                  <a:t>Vector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perpendicular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dirty="0" smtClean="0"/>
                  <a:t>.  </a:t>
                </a:r>
                <a:endParaRPr lang="en-US" dirty="0"/>
              </a:p>
              <a:p>
                <a:pPr algn="l">
                  <a:spcBef>
                    <a:spcPct val="50000"/>
                  </a:spcBef>
                  <a:buFontTx/>
                  <a:buChar char="-"/>
                </a:pPr>
                <a:r>
                  <a:rPr lang="en-US" dirty="0"/>
                  <a:t>  The magnitude </a:t>
                </a:r>
                <a:r>
                  <a:rPr lang="en-US" dirty="0" smtClean="0"/>
                  <a:t>of C </a:t>
                </a:r>
                <a:r>
                  <a:rPr lang="en-US" dirty="0"/>
                  <a:t>is C = </a:t>
                </a:r>
                <a:r>
                  <a:rPr lang="en-US" dirty="0" err="1"/>
                  <a:t>A</a:t>
                </a:r>
                <a:r>
                  <a:rPr lang="en-US" dirty="0" err="1">
                    <a:cs typeface="Times New Roman" pitchFamily="18" charset="0"/>
                  </a:rPr>
                  <a:t>·</a:t>
                </a:r>
                <a:r>
                  <a:rPr lang="en-US" dirty="0" err="1"/>
                  <a:t>B</a:t>
                </a:r>
                <a:r>
                  <a:rPr lang="en-US" dirty="0" err="1">
                    <a:cs typeface="Times New Roman" pitchFamily="18" charset="0"/>
                  </a:rPr>
                  <a:t>·</a:t>
                </a:r>
                <a:r>
                  <a:rPr lang="en-US" dirty="0" err="1"/>
                  <a:t>sin</a:t>
                </a:r>
                <a:r>
                  <a:rPr lang="en-US" dirty="0" err="1">
                    <a:latin typeface="Symbol" pitchFamily="18" charset="2"/>
                  </a:rPr>
                  <a:t>f</a:t>
                </a:r>
                <a:endParaRPr lang="en-US" dirty="0">
                  <a:latin typeface="Symbol" pitchFamily="18" charset="2"/>
                </a:endParaRPr>
              </a:p>
            </p:txBody>
          </p:sp>
        </mc:Choice>
        <mc:Fallback xmlns="">
          <p:sp>
            <p:nvSpPr>
              <p:cNvPr id="24883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4513" y="4919663"/>
                <a:ext cx="8150225" cy="1685654"/>
              </a:xfrm>
              <a:prstGeom prst="rect">
                <a:avLst/>
              </a:prstGeom>
              <a:blipFill>
                <a:blip r:embed="rId3"/>
                <a:stretch>
                  <a:fillRect l="-1122" b="-758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8841" name="AutoShape 9"/>
          <p:cNvSpPr>
            <a:spLocks noChangeArrowheads="1"/>
          </p:cNvSpPr>
          <p:nvPr/>
        </p:nvSpPr>
        <p:spPr bwMode="auto">
          <a:xfrm rot="-5400000">
            <a:off x="5642769" y="1853406"/>
            <a:ext cx="479425" cy="44926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39" name="Text Box 7"/>
          <p:cNvSpPr txBox="1">
            <a:spLocks noChangeArrowheads="1"/>
          </p:cNvSpPr>
          <p:nvPr/>
        </p:nvSpPr>
        <p:spPr bwMode="auto">
          <a:xfrm>
            <a:off x="5627688" y="1830388"/>
            <a:ext cx="509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f</a:t>
            </a: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6796373" y="198438"/>
            <a:ext cx="211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7434580" y="174943"/>
            <a:ext cx="211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8108950" y="164148"/>
            <a:ext cx="211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5598001" y="1285558"/>
            <a:ext cx="211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5926137" y="2492058"/>
            <a:ext cx="211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6996081" y="3612198"/>
            <a:ext cx="211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7622858" y="3612516"/>
            <a:ext cx="211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8305959" y="3612834"/>
            <a:ext cx="211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44513" y="1349248"/>
                <a:ext cx="2878930" cy="833113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480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4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13" y="1349248"/>
                <a:ext cx="2878930" cy="8331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403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50" name="Text Box 6"/>
          <p:cNvSpPr txBox="1">
            <a:spLocks noChangeArrowheads="1"/>
          </p:cNvSpPr>
          <p:nvPr/>
        </p:nvSpPr>
        <p:spPr bwMode="auto">
          <a:xfrm>
            <a:off x="342900" y="4486593"/>
            <a:ext cx="8559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u="sng" dirty="0"/>
              <a:t>Use the right hand rule to figure out the direction of </a:t>
            </a:r>
            <a:r>
              <a:rPr lang="en-US" b="1" u="sng" dirty="0"/>
              <a:t>C</a:t>
            </a:r>
            <a:r>
              <a:rPr lang="en-US" u="sng" dirty="0"/>
              <a:t>.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US" dirty="0"/>
              <a:t>  Thumb is </a:t>
            </a:r>
            <a:r>
              <a:rPr lang="en-US" b="1" dirty="0"/>
              <a:t>C</a:t>
            </a:r>
            <a:r>
              <a:rPr lang="en-US" dirty="0"/>
              <a:t> (</a:t>
            </a:r>
            <a:r>
              <a:rPr lang="en-US" dirty="0" smtClean="0"/>
              <a:t>or force </a:t>
            </a:r>
            <a:r>
              <a:rPr lang="en-US" b="1" dirty="0" smtClean="0">
                <a:latin typeface="+mj-lt"/>
              </a:rPr>
              <a:t>F</a:t>
            </a:r>
            <a:r>
              <a:rPr lang="en-US" dirty="0" smtClean="0">
                <a:latin typeface="+mj-lt"/>
              </a:rPr>
              <a:t>)</a:t>
            </a:r>
            <a:endParaRPr lang="en-US" dirty="0"/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US" dirty="0"/>
              <a:t>  Index finger is </a:t>
            </a:r>
            <a:r>
              <a:rPr lang="en-US" b="1" dirty="0"/>
              <a:t>A</a:t>
            </a:r>
            <a:r>
              <a:rPr lang="en-US" dirty="0"/>
              <a:t> (or </a:t>
            </a:r>
            <a:r>
              <a:rPr lang="en-US" dirty="0" smtClean="0"/>
              <a:t>velocity </a:t>
            </a:r>
            <a:r>
              <a:rPr lang="en-US" b="1" dirty="0"/>
              <a:t>v</a:t>
            </a:r>
            <a:r>
              <a:rPr lang="en-US" dirty="0" smtClean="0"/>
              <a:t>)</a:t>
            </a:r>
            <a:endParaRPr lang="en-US" dirty="0"/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US" dirty="0"/>
              <a:t>  Middle finger is </a:t>
            </a:r>
            <a:r>
              <a:rPr lang="en-US" b="1" dirty="0"/>
              <a:t>B</a:t>
            </a:r>
            <a:r>
              <a:rPr lang="en-US" dirty="0"/>
              <a:t> (or </a:t>
            </a:r>
            <a:r>
              <a:rPr lang="en-US" dirty="0" smtClean="0"/>
              <a:t>magnetic field </a:t>
            </a:r>
            <a:r>
              <a:rPr lang="en-US" b="1" dirty="0"/>
              <a:t>B</a:t>
            </a:r>
            <a:r>
              <a:rPr lang="en-US" dirty="0" smtClean="0"/>
              <a:t>)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6835743" y="4510089"/>
            <a:ext cx="211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>
            <a:off x="1942782" y="5098416"/>
            <a:ext cx="211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3331006" y="5098416"/>
            <a:ext cx="211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270375" y="117475"/>
            <a:ext cx="4710113" cy="3876675"/>
            <a:chOff x="4270375" y="117475"/>
            <a:chExt cx="4710113" cy="3876675"/>
          </a:xfrm>
        </p:grpSpPr>
        <p:grpSp>
          <p:nvGrpSpPr>
            <p:cNvPr id="3" name="Group 2"/>
            <p:cNvGrpSpPr/>
            <p:nvPr/>
          </p:nvGrpSpPr>
          <p:grpSpPr>
            <a:xfrm>
              <a:off x="4270375" y="117475"/>
              <a:ext cx="4710113" cy="3876675"/>
              <a:chOff x="4270375" y="117475"/>
              <a:chExt cx="4710113" cy="3876675"/>
            </a:xfrm>
          </p:grpSpPr>
          <p:pic>
            <p:nvPicPr>
              <p:cNvPr id="8" name="Picture 2" descr="SE11_08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0000"/>
              </a:blip>
              <a:srcRect t="25156" r="42039" b="11250"/>
              <a:stretch>
                <a:fillRect/>
              </a:stretch>
            </p:blipFill>
            <p:spPr bwMode="auto">
              <a:xfrm>
                <a:off x="4270375" y="117475"/>
                <a:ext cx="4710113" cy="3876675"/>
              </a:xfrm>
              <a:prstGeom prst="rect">
                <a:avLst/>
              </a:prstGeom>
              <a:noFill/>
            </p:spPr>
          </p:pic>
          <p:sp>
            <p:nvSpPr>
              <p:cNvPr id="9" name="AutoShape 9"/>
              <p:cNvSpPr>
                <a:spLocks noChangeArrowheads="1"/>
              </p:cNvSpPr>
              <p:nvPr/>
            </p:nvSpPr>
            <p:spPr bwMode="auto">
              <a:xfrm rot="16200000">
                <a:off x="5642769" y="1853406"/>
                <a:ext cx="479425" cy="44926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FFFF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5627688" y="1830388"/>
                <a:ext cx="509587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Symbol" pitchFamily="18" charset="2"/>
                  </a:rPr>
                  <a:t>f</a:t>
                </a:r>
              </a:p>
            </p:txBody>
          </p:sp>
          <p:sp>
            <p:nvSpPr>
              <p:cNvPr id="11" name="Line 13"/>
              <p:cNvSpPr>
                <a:spLocks noChangeShapeType="1"/>
              </p:cNvSpPr>
              <p:nvPr/>
            </p:nvSpPr>
            <p:spPr bwMode="auto">
              <a:xfrm>
                <a:off x="6796373" y="198438"/>
                <a:ext cx="2111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3"/>
              <p:cNvSpPr>
                <a:spLocks noChangeShapeType="1"/>
              </p:cNvSpPr>
              <p:nvPr/>
            </p:nvSpPr>
            <p:spPr bwMode="auto">
              <a:xfrm>
                <a:off x="7434580" y="174943"/>
                <a:ext cx="2111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3"/>
              <p:cNvSpPr>
                <a:spLocks noChangeShapeType="1"/>
              </p:cNvSpPr>
              <p:nvPr/>
            </p:nvSpPr>
            <p:spPr bwMode="auto">
              <a:xfrm>
                <a:off x="8108950" y="164148"/>
                <a:ext cx="2111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3"/>
              <p:cNvSpPr>
                <a:spLocks noChangeShapeType="1"/>
              </p:cNvSpPr>
              <p:nvPr/>
            </p:nvSpPr>
            <p:spPr bwMode="auto">
              <a:xfrm>
                <a:off x="5598001" y="1285558"/>
                <a:ext cx="2111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3"/>
              <p:cNvSpPr>
                <a:spLocks noChangeShapeType="1"/>
              </p:cNvSpPr>
              <p:nvPr/>
            </p:nvSpPr>
            <p:spPr bwMode="auto">
              <a:xfrm>
                <a:off x="5926137" y="2492058"/>
                <a:ext cx="2111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>
                <a:off x="6996081" y="3612198"/>
                <a:ext cx="2111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>
                <a:off x="7622858" y="3612516"/>
                <a:ext cx="2111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3"/>
              <p:cNvSpPr>
                <a:spLocks noChangeShapeType="1"/>
              </p:cNvSpPr>
              <p:nvPr/>
            </p:nvSpPr>
            <p:spPr bwMode="auto">
              <a:xfrm>
                <a:off x="8305959" y="3612834"/>
                <a:ext cx="2111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" name="AutoShape 9"/>
            <p:cNvSpPr>
              <a:spLocks noChangeArrowheads="1"/>
            </p:cNvSpPr>
            <p:nvPr/>
          </p:nvSpPr>
          <p:spPr bwMode="auto">
            <a:xfrm rot="16200000">
              <a:off x="5642769" y="1853406"/>
              <a:ext cx="479425" cy="44926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5627688" y="1830388"/>
              <a:ext cx="5095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Symbol" pitchFamily="18" charset="2"/>
                </a:rPr>
                <a:t>f</a:t>
              </a:r>
            </a:p>
          </p:txBody>
        </p:sp>
        <p:sp>
          <p:nvSpPr>
            <p:cNvPr id="25" name="Line 13"/>
            <p:cNvSpPr>
              <a:spLocks noChangeShapeType="1"/>
            </p:cNvSpPr>
            <p:nvPr/>
          </p:nvSpPr>
          <p:spPr bwMode="auto">
            <a:xfrm>
              <a:off x="6796373" y="198438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3"/>
            <p:cNvSpPr>
              <a:spLocks noChangeShapeType="1"/>
            </p:cNvSpPr>
            <p:nvPr/>
          </p:nvSpPr>
          <p:spPr bwMode="auto">
            <a:xfrm>
              <a:off x="7434580" y="174943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3"/>
            <p:cNvSpPr>
              <a:spLocks noChangeShapeType="1"/>
            </p:cNvSpPr>
            <p:nvPr/>
          </p:nvSpPr>
          <p:spPr bwMode="auto">
            <a:xfrm>
              <a:off x="8108950" y="164148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3"/>
            <p:cNvSpPr>
              <a:spLocks noChangeShapeType="1"/>
            </p:cNvSpPr>
            <p:nvPr/>
          </p:nvSpPr>
          <p:spPr bwMode="auto">
            <a:xfrm>
              <a:off x="5598001" y="1285558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3"/>
            <p:cNvSpPr>
              <a:spLocks noChangeShapeType="1"/>
            </p:cNvSpPr>
            <p:nvPr/>
          </p:nvSpPr>
          <p:spPr bwMode="auto">
            <a:xfrm>
              <a:off x="5926137" y="2492058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3"/>
            <p:cNvSpPr>
              <a:spLocks noChangeShapeType="1"/>
            </p:cNvSpPr>
            <p:nvPr/>
          </p:nvSpPr>
          <p:spPr bwMode="auto">
            <a:xfrm>
              <a:off x="6996081" y="3612198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3"/>
            <p:cNvSpPr>
              <a:spLocks noChangeShapeType="1"/>
            </p:cNvSpPr>
            <p:nvPr/>
          </p:nvSpPr>
          <p:spPr bwMode="auto">
            <a:xfrm>
              <a:off x="7622858" y="3612516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3"/>
            <p:cNvSpPr>
              <a:spLocks noChangeShapeType="1"/>
            </p:cNvSpPr>
            <p:nvPr/>
          </p:nvSpPr>
          <p:spPr bwMode="auto">
            <a:xfrm>
              <a:off x="8305959" y="3612834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AutoShape 9"/>
            <p:cNvSpPr>
              <a:spLocks noChangeArrowheads="1"/>
            </p:cNvSpPr>
            <p:nvPr/>
          </p:nvSpPr>
          <p:spPr bwMode="auto">
            <a:xfrm rot="16200000">
              <a:off x="5642769" y="1853406"/>
              <a:ext cx="479425" cy="44926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5627688" y="1830388"/>
              <a:ext cx="5095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Symbol" pitchFamily="18" charset="2"/>
                </a:rPr>
                <a:t>f</a:t>
              </a:r>
            </a:p>
          </p:txBody>
        </p:sp>
        <p:sp>
          <p:nvSpPr>
            <p:cNvPr id="37" name="Line 13"/>
            <p:cNvSpPr>
              <a:spLocks noChangeShapeType="1"/>
            </p:cNvSpPr>
            <p:nvPr/>
          </p:nvSpPr>
          <p:spPr bwMode="auto">
            <a:xfrm>
              <a:off x="6796373" y="198438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3"/>
            <p:cNvSpPr>
              <a:spLocks noChangeShapeType="1"/>
            </p:cNvSpPr>
            <p:nvPr/>
          </p:nvSpPr>
          <p:spPr bwMode="auto">
            <a:xfrm>
              <a:off x="7434580" y="174943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3"/>
            <p:cNvSpPr>
              <a:spLocks noChangeShapeType="1"/>
            </p:cNvSpPr>
            <p:nvPr/>
          </p:nvSpPr>
          <p:spPr bwMode="auto">
            <a:xfrm>
              <a:off x="8108950" y="164148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3"/>
            <p:cNvSpPr>
              <a:spLocks noChangeShapeType="1"/>
            </p:cNvSpPr>
            <p:nvPr/>
          </p:nvSpPr>
          <p:spPr bwMode="auto">
            <a:xfrm>
              <a:off x="5598001" y="1285558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13"/>
            <p:cNvSpPr>
              <a:spLocks noChangeShapeType="1"/>
            </p:cNvSpPr>
            <p:nvPr/>
          </p:nvSpPr>
          <p:spPr bwMode="auto">
            <a:xfrm>
              <a:off x="5926137" y="2492058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3"/>
            <p:cNvSpPr>
              <a:spLocks noChangeShapeType="1"/>
            </p:cNvSpPr>
            <p:nvPr/>
          </p:nvSpPr>
          <p:spPr bwMode="auto">
            <a:xfrm>
              <a:off x="6996081" y="3612198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3"/>
            <p:cNvSpPr>
              <a:spLocks noChangeShapeType="1"/>
            </p:cNvSpPr>
            <p:nvPr/>
          </p:nvSpPr>
          <p:spPr bwMode="auto">
            <a:xfrm>
              <a:off x="7622858" y="3612516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3"/>
            <p:cNvSpPr>
              <a:spLocks noChangeShapeType="1"/>
            </p:cNvSpPr>
            <p:nvPr/>
          </p:nvSpPr>
          <p:spPr bwMode="auto">
            <a:xfrm>
              <a:off x="8305959" y="3612834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AutoShape 9"/>
            <p:cNvSpPr>
              <a:spLocks noChangeArrowheads="1"/>
            </p:cNvSpPr>
            <p:nvPr/>
          </p:nvSpPr>
          <p:spPr bwMode="auto">
            <a:xfrm rot="16200000">
              <a:off x="5642769" y="1853406"/>
              <a:ext cx="479425" cy="44926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5627688" y="1830388"/>
              <a:ext cx="5095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Symbol" pitchFamily="18" charset="2"/>
                </a:rPr>
                <a:t>f</a:t>
              </a:r>
            </a:p>
          </p:txBody>
        </p:sp>
        <p:sp>
          <p:nvSpPr>
            <p:cNvPr id="49" name="Line 13"/>
            <p:cNvSpPr>
              <a:spLocks noChangeShapeType="1"/>
            </p:cNvSpPr>
            <p:nvPr/>
          </p:nvSpPr>
          <p:spPr bwMode="auto">
            <a:xfrm>
              <a:off x="6796373" y="198438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13"/>
            <p:cNvSpPr>
              <a:spLocks noChangeShapeType="1"/>
            </p:cNvSpPr>
            <p:nvPr/>
          </p:nvSpPr>
          <p:spPr bwMode="auto">
            <a:xfrm>
              <a:off x="7434580" y="174943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13"/>
            <p:cNvSpPr>
              <a:spLocks noChangeShapeType="1"/>
            </p:cNvSpPr>
            <p:nvPr/>
          </p:nvSpPr>
          <p:spPr bwMode="auto">
            <a:xfrm>
              <a:off x="8108950" y="164148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13"/>
            <p:cNvSpPr>
              <a:spLocks noChangeShapeType="1"/>
            </p:cNvSpPr>
            <p:nvPr/>
          </p:nvSpPr>
          <p:spPr bwMode="auto">
            <a:xfrm>
              <a:off x="5598001" y="1285558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13"/>
            <p:cNvSpPr>
              <a:spLocks noChangeShapeType="1"/>
            </p:cNvSpPr>
            <p:nvPr/>
          </p:nvSpPr>
          <p:spPr bwMode="auto">
            <a:xfrm>
              <a:off x="5926137" y="2492058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13"/>
            <p:cNvSpPr>
              <a:spLocks noChangeShapeType="1"/>
            </p:cNvSpPr>
            <p:nvPr/>
          </p:nvSpPr>
          <p:spPr bwMode="auto">
            <a:xfrm>
              <a:off x="6996081" y="3612198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3"/>
            <p:cNvSpPr>
              <a:spLocks noChangeShapeType="1"/>
            </p:cNvSpPr>
            <p:nvPr/>
          </p:nvSpPr>
          <p:spPr bwMode="auto">
            <a:xfrm>
              <a:off x="7622858" y="3612516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3"/>
            <p:cNvSpPr>
              <a:spLocks noChangeShapeType="1"/>
            </p:cNvSpPr>
            <p:nvPr/>
          </p:nvSpPr>
          <p:spPr bwMode="auto">
            <a:xfrm>
              <a:off x="8305959" y="3612834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" name="Line 13"/>
          <p:cNvSpPr>
            <a:spLocks noChangeShapeType="1"/>
          </p:cNvSpPr>
          <p:nvPr/>
        </p:nvSpPr>
        <p:spPr bwMode="auto">
          <a:xfrm>
            <a:off x="2552382" y="5639436"/>
            <a:ext cx="211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Line 13"/>
          <p:cNvSpPr>
            <a:spLocks noChangeShapeType="1"/>
          </p:cNvSpPr>
          <p:nvPr/>
        </p:nvSpPr>
        <p:spPr bwMode="auto">
          <a:xfrm>
            <a:off x="4296743" y="5655312"/>
            <a:ext cx="211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" name="Line 13"/>
          <p:cNvSpPr>
            <a:spLocks noChangeShapeType="1"/>
          </p:cNvSpPr>
          <p:nvPr/>
        </p:nvSpPr>
        <p:spPr bwMode="auto">
          <a:xfrm>
            <a:off x="2763520" y="6188076"/>
            <a:ext cx="211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" name="Line 13"/>
          <p:cNvSpPr>
            <a:spLocks noChangeShapeType="1"/>
          </p:cNvSpPr>
          <p:nvPr/>
        </p:nvSpPr>
        <p:spPr bwMode="auto">
          <a:xfrm>
            <a:off x="5269212" y="6188076"/>
            <a:ext cx="211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44513" y="1349248"/>
                <a:ext cx="2878930" cy="833113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480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4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13" y="1349248"/>
                <a:ext cx="2878930" cy="8331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477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3" name="Text Box 5"/>
          <p:cNvSpPr txBox="1">
            <a:spLocks noChangeArrowheads="1"/>
          </p:cNvSpPr>
          <p:nvPr/>
        </p:nvSpPr>
        <p:spPr bwMode="auto">
          <a:xfrm>
            <a:off x="157963" y="274567"/>
            <a:ext cx="4894262" cy="579437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/>
              <a:t>Rules for the vector product.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882846" y="117475"/>
            <a:ext cx="3097642" cy="2549525"/>
            <a:chOff x="4270375" y="117475"/>
            <a:chExt cx="4710113" cy="3876675"/>
          </a:xfrm>
        </p:grpSpPr>
        <p:grpSp>
          <p:nvGrpSpPr>
            <p:cNvPr id="18" name="Group 17"/>
            <p:cNvGrpSpPr/>
            <p:nvPr/>
          </p:nvGrpSpPr>
          <p:grpSpPr>
            <a:xfrm>
              <a:off x="4270375" y="117475"/>
              <a:ext cx="4710113" cy="3876675"/>
              <a:chOff x="4270375" y="117475"/>
              <a:chExt cx="4710113" cy="3876675"/>
            </a:xfrm>
          </p:grpSpPr>
          <p:pic>
            <p:nvPicPr>
              <p:cNvPr id="49" name="Picture 2" descr="SE11_08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0000"/>
              </a:blip>
              <a:srcRect t="25156" r="42039" b="11250"/>
              <a:stretch>
                <a:fillRect/>
              </a:stretch>
            </p:blipFill>
            <p:spPr bwMode="auto">
              <a:xfrm>
                <a:off x="4270375" y="117475"/>
                <a:ext cx="4710113" cy="3876675"/>
              </a:xfrm>
              <a:prstGeom prst="rect">
                <a:avLst/>
              </a:prstGeom>
              <a:noFill/>
            </p:spPr>
          </p:pic>
          <p:sp>
            <p:nvSpPr>
              <p:cNvPr id="50" name="AutoShape 9"/>
              <p:cNvSpPr>
                <a:spLocks noChangeArrowheads="1"/>
              </p:cNvSpPr>
              <p:nvPr/>
            </p:nvSpPr>
            <p:spPr bwMode="auto">
              <a:xfrm rot="16200000">
                <a:off x="5642769" y="1853406"/>
                <a:ext cx="479425" cy="44926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FFFF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Text Box 7"/>
              <p:cNvSpPr txBox="1">
                <a:spLocks noChangeArrowheads="1"/>
              </p:cNvSpPr>
              <p:nvPr/>
            </p:nvSpPr>
            <p:spPr bwMode="auto">
              <a:xfrm>
                <a:off x="5627688" y="1830388"/>
                <a:ext cx="509587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Symbol" pitchFamily="18" charset="2"/>
                  </a:rPr>
                  <a:t>f</a:t>
                </a:r>
              </a:p>
            </p:txBody>
          </p:sp>
          <p:sp>
            <p:nvSpPr>
              <p:cNvPr id="52" name="Line 13"/>
              <p:cNvSpPr>
                <a:spLocks noChangeShapeType="1"/>
              </p:cNvSpPr>
              <p:nvPr/>
            </p:nvSpPr>
            <p:spPr bwMode="auto">
              <a:xfrm>
                <a:off x="6796373" y="198438"/>
                <a:ext cx="2111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13"/>
              <p:cNvSpPr>
                <a:spLocks noChangeShapeType="1"/>
              </p:cNvSpPr>
              <p:nvPr/>
            </p:nvSpPr>
            <p:spPr bwMode="auto">
              <a:xfrm>
                <a:off x="7434580" y="174943"/>
                <a:ext cx="2111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13"/>
              <p:cNvSpPr>
                <a:spLocks noChangeShapeType="1"/>
              </p:cNvSpPr>
              <p:nvPr/>
            </p:nvSpPr>
            <p:spPr bwMode="auto">
              <a:xfrm>
                <a:off x="8108950" y="164148"/>
                <a:ext cx="2111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>
                <a:off x="5598001" y="1285558"/>
                <a:ext cx="2111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13"/>
              <p:cNvSpPr>
                <a:spLocks noChangeShapeType="1"/>
              </p:cNvSpPr>
              <p:nvPr/>
            </p:nvSpPr>
            <p:spPr bwMode="auto">
              <a:xfrm>
                <a:off x="5926137" y="2492058"/>
                <a:ext cx="2111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13"/>
              <p:cNvSpPr>
                <a:spLocks noChangeShapeType="1"/>
              </p:cNvSpPr>
              <p:nvPr/>
            </p:nvSpPr>
            <p:spPr bwMode="auto">
              <a:xfrm>
                <a:off x="6996081" y="3612198"/>
                <a:ext cx="2111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13"/>
              <p:cNvSpPr>
                <a:spLocks noChangeShapeType="1"/>
              </p:cNvSpPr>
              <p:nvPr/>
            </p:nvSpPr>
            <p:spPr bwMode="auto">
              <a:xfrm>
                <a:off x="7622858" y="3612516"/>
                <a:ext cx="2111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13"/>
              <p:cNvSpPr>
                <a:spLocks noChangeShapeType="1"/>
              </p:cNvSpPr>
              <p:nvPr/>
            </p:nvSpPr>
            <p:spPr bwMode="auto">
              <a:xfrm>
                <a:off x="8305959" y="3612834"/>
                <a:ext cx="2111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AutoShape 9"/>
            <p:cNvSpPr>
              <a:spLocks noChangeArrowheads="1"/>
            </p:cNvSpPr>
            <p:nvPr/>
          </p:nvSpPr>
          <p:spPr bwMode="auto">
            <a:xfrm rot="16200000">
              <a:off x="5642769" y="1853406"/>
              <a:ext cx="479425" cy="44926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5627688" y="1830388"/>
              <a:ext cx="5095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Symbol" pitchFamily="18" charset="2"/>
                </a:rPr>
                <a:t>f</a:t>
              </a:r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6796373" y="198438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>
              <a:off x="7434580" y="174943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3"/>
            <p:cNvSpPr>
              <a:spLocks noChangeShapeType="1"/>
            </p:cNvSpPr>
            <p:nvPr/>
          </p:nvSpPr>
          <p:spPr bwMode="auto">
            <a:xfrm>
              <a:off x="8108950" y="164148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3"/>
            <p:cNvSpPr>
              <a:spLocks noChangeShapeType="1"/>
            </p:cNvSpPr>
            <p:nvPr/>
          </p:nvSpPr>
          <p:spPr bwMode="auto">
            <a:xfrm>
              <a:off x="5598001" y="1285558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3"/>
            <p:cNvSpPr>
              <a:spLocks noChangeShapeType="1"/>
            </p:cNvSpPr>
            <p:nvPr/>
          </p:nvSpPr>
          <p:spPr bwMode="auto">
            <a:xfrm>
              <a:off x="5926137" y="2492058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3"/>
            <p:cNvSpPr>
              <a:spLocks noChangeShapeType="1"/>
            </p:cNvSpPr>
            <p:nvPr/>
          </p:nvSpPr>
          <p:spPr bwMode="auto">
            <a:xfrm>
              <a:off x="6996081" y="3612198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3"/>
            <p:cNvSpPr>
              <a:spLocks noChangeShapeType="1"/>
            </p:cNvSpPr>
            <p:nvPr/>
          </p:nvSpPr>
          <p:spPr bwMode="auto">
            <a:xfrm>
              <a:off x="7622858" y="3612516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3"/>
            <p:cNvSpPr>
              <a:spLocks noChangeShapeType="1"/>
            </p:cNvSpPr>
            <p:nvPr/>
          </p:nvSpPr>
          <p:spPr bwMode="auto">
            <a:xfrm>
              <a:off x="8305959" y="3612834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AutoShape 9"/>
            <p:cNvSpPr>
              <a:spLocks noChangeArrowheads="1"/>
            </p:cNvSpPr>
            <p:nvPr/>
          </p:nvSpPr>
          <p:spPr bwMode="auto">
            <a:xfrm rot="16200000">
              <a:off x="5642769" y="1853406"/>
              <a:ext cx="479425" cy="44926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5627688" y="1830388"/>
              <a:ext cx="5095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Symbol" pitchFamily="18" charset="2"/>
                </a:rPr>
                <a:t>f</a:t>
              </a:r>
            </a:p>
          </p:txBody>
        </p:sp>
        <p:sp>
          <p:nvSpPr>
            <p:cNvPr id="31" name="Line 13"/>
            <p:cNvSpPr>
              <a:spLocks noChangeShapeType="1"/>
            </p:cNvSpPr>
            <p:nvPr/>
          </p:nvSpPr>
          <p:spPr bwMode="auto">
            <a:xfrm>
              <a:off x="6796373" y="198438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3"/>
            <p:cNvSpPr>
              <a:spLocks noChangeShapeType="1"/>
            </p:cNvSpPr>
            <p:nvPr/>
          </p:nvSpPr>
          <p:spPr bwMode="auto">
            <a:xfrm>
              <a:off x="7434580" y="174943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3"/>
            <p:cNvSpPr>
              <a:spLocks noChangeShapeType="1"/>
            </p:cNvSpPr>
            <p:nvPr/>
          </p:nvSpPr>
          <p:spPr bwMode="auto">
            <a:xfrm>
              <a:off x="8108950" y="164148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3"/>
            <p:cNvSpPr>
              <a:spLocks noChangeShapeType="1"/>
            </p:cNvSpPr>
            <p:nvPr/>
          </p:nvSpPr>
          <p:spPr bwMode="auto">
            <a:xfrm>
              <a:off x="5598001" y="1285558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3"/>
            <p:cNvSpPr>
              <a:spLocks noChangeShapeType="1"/>
            </p:cNvSpPr>
            <p:nvPr/>
          </p:nvSpPr>
          <p:spPr bwMode="auto">
            <a:xfrm>
              <a:off x="5926137" y="2492058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3"/>
            <p:cNvSpPr>
              <a:spLocks noChangeShapeType="1"/>
            </p:cNvSpPr>
            <p:nvPr/>
          </p:nvSpPr>
          <p:spPr bwMode="auto">
            <a:xfrm>
              <a:off x="6996081" y="3612198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3"/>
            <p:cNvSpPr>
              <a:spLocks noChangeShapeType="1"/>
            </p:cNvSpPr>
            <p:nvPr/>
          </p:nvSpPr>
          <p:spPr bwMode="auto">
            <a:xfrm>
              <a:off x="7622858" y="3612516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3"/>
            <p:cNvSpPr>
              <a:spLocks noChangeShapeType="1"/>
            </p:cNvSpPr>
            <p:nvPr/>
          </p:nvSpPr>
          <p:spPr bwMode="auto">
            <a:xfrm>
              <a:off x="8305959" y="3612834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AutoShape 9"/>
            <p:cNvSpPr>
              <a:spLocks noChangeArrowheads="1"/>
            </p:cNvSpPr>
            <p:nvPr/>
          </p:nvSpPr>
          <p:spPr bwMode="auto">
            <a:xfrm rot="16200000">
              <a:off x="5642769" y="1853406"/>
              <a:ext cx="479425" cy="44926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5627688" y="1760868"/>
              <a:ext cx="509587" cy="561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latin typeface="Symbol" pitchFamily="18" charset="2"/>
                </a:rPr>
                <a:t>f</a:t>
              </a:r>
            </a:p>
          </p:txBody>
        </p:sp>
        <p:sp>
          <p:nvSpPr>
            <p:cNvPr id="41" name="Line 13"/>
            <p:cNvSpPr>
              <a:spLocks noChangeShapeType="1"/>
            </p:cNvSpPr>
            <p:nvPr/>
          </p:nvSpPr>
          <p:spPr bwMode="auto">
            <a:xfrm>
              <a:off x="6796373" y="198438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3"/>
            <p:cNvSpPr>
              <a:spLocks noChangeShapeType="1"/>
            </p:cNvSpPr>
            <p:nvPr/>
          </p:nvSpPr>
          <p:spPr bwMode="auto">
            <a:xfrm>
              <a:off x="7434580" y="174943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3"/>
            <p:cNvSpPr>
              <a:spLocks noChangeShapeType="1"/>
            </p:cNvSpPr>
            <p:nvPr/>
          </p:nvSpPr>
          <p:spPr bwMode="auto">
            <a:xfrm>
              <a:off x="8108950" y="164148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3"/>
            <p:cNvSpPr>
              <a:spLocks noChangeShapeType="1"/>
            </p:cNvSpPr>
            <p:nvPr/>
          </p:nvSpPr>
          <p:spPr bwMode="auto">
            <a:xfrm>
              <a:off x="5598001" y="1285558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3"/>
            <p:cNvSpPr>
              <a:spLocks noChangeShapeType="1"/>
            </p:cNvSpPr>
            <p:nvPr/>
          </p:nvSpPr>
          <p:spPr bwMode="auto">
            <a:xfrm>
              <a:off x="5926137" y="2492058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3"/>
            <p:cNvSpPr>
              <a:spLocks noChangeShapeType="1"/>
            </p:cNvSpPr>
            <p:nvPr/>
          </p:nvSpPr>
          <p:spPr bwMode="auto">
            <a:xfrm>
              <a:off x="6996081" y="3612198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3"/>
            <p:cNvSpPr>
              <a:spLocks noChangeShapeType="1"/>
            </p:cNvSpPr>
            <p:nvPr/>
          </p:nvSpPr>
          <p:spPr bwMode="auto">
            <a:xfrm>
              <a:off x="7622858" y="3612516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13"/>
            <p:cNvSpPr>
              <a:spLocks noChangeShapeType="1"/>
            </p:cNvSpPr>
            <p:nvPr/>
          </p:nvSpPr>
          <p:spPr bwMode="auto">
            <a:xfrm>
              <a:off x="8305959" y="3612834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118128" y="1546788"/>
                <a:ext cx="2878930" cy="833113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480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4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128" y="1546788"/>
                <a:ext cx="2878930" cy="8331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5252" y="3175731"/>
                <a:ext cx="8880474" cy="3189912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457200" lvl="0" indent="-457200">
                  <a:lnSpc>
                    <a:spcPct val="150000"/>
                  </a:lnSpc>
                  <a:buFontTx/>
                  <a:buAutoNum type="arabicPeriod"/>
                </a:pPr>
                <a:r>
                  <a:rPr lang="en-US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endParaRPr lang="en-US" dirty="0" smtClean="0">
                  <a:solidFill>
                    <a:srgbClr val="000000"/>
                  </a:solidFill>
                </a:endParaRPr>
              </a:p>
              <a:p>
                <a:pPr marL="457200" lvl="0" indent="-457200">
                  <a:lnSpc>
                    <a:spcPct val="150000"/>
                  </a:lnSpc>
                  <a:buFontTx/>
                  <a:buAutoNum type="arabicPeriod"/>
                </a:pPr>
                <a:r>
                  <a:rPr lang="en-US" dirty="0" smtClean="0">
                    <a:solidFill>
                      <a:srgbClr val="000000"/>
                    </a:solidFill>
                  </a:rPr>
                  <a:t> Magnitude  </a:t>
                </a:r>
                <a:r>
                  <a:rPr lang="en-US" dirty="0">
                    <a:solidFill>
                      <a:srgbClr val="000000"/>
                    </a:solidFill>
                  </a:rPr>
                  <a:t>of C = </a:t>
                </a:r>
                <a:r>
                  <a:rPr lang="en-US" dirty="0" err="1">
                    <a:solidFill>
                      <a:srgbClr val="000000"/>
                    </a:solidFill>
                  </a:rPr>
                  <a:t>A</a:t>
                </a:r>
                <a:r>
                  <a:rPr lang="en-US" dirty="0" err="1">
                    <a:solidFill>
                      <a:srgbClr val="000000"/>
                    </a:solidFill>
                    <a:cs typeface="Times New Roman" pitchFamily="18" charset="0"/>
                  </a:rPr>
                  <a:t>·</a:t>
                </a:r>
                <a:r>
                  <a:rPr lang="en-US" dirty="0" err="1">
                    <a:solidFill>
                      <a:srgbClr val="000000"/>
                    </a:solidFill>
                  </a:rPr>
                  <a:t>B</a:t>
                </a:r>
                <a:r>
                  <a:rPr lang="en-US" dirty="0" err="1">
                    <a:solidFill>
                      <a:srgbClr val="000000"/>
                    </a:solidFill>
                    <a:cs typeface="Times New Roman" pitchFamily="18" charset="0"/>
                  </a:rPr>
                  <a:t>·</a:t>
                </a:r>
                <a:r>
                  <a:rPr lang="en-US" dirty="0" err="1">
                    <a:solidFill>
                      <a:srgbClr val="000000"/>
                    </a:solidFill>
                  </a:rPr>
                  <a:t>sin</a:t>
                </a:r>
                <a:r>
                  <a:rPr lang="en-US" dirty="0" err="1">
                    <a:solidFill>
                      <a:srgbClr val="000000"/>
                    </a:solidFill>
                    <a:latin typeface="Symbol" pitchFamily="18" charset="2"/>
                  </a:rPr>
                  <a:t>f</a:t>
                </a:r>
                <a:r>
                  <a:rPr lang="en-US" dirty="0">
                    <a:solidFill>
                      <a:srgbClr val="000000"/>
                    </a:solidFill>
                  </a:rPr>
                  <a:t>.  </a:t>
                </a:r>
                <a:r>
                  <a:rPr lang="en-US" sz="1400" dirty="0">
                    <a:solidFill>
                      <a:srgbClr val="000000"/>
                    </a:solidFill>
                  </a:rPr>
                  <a:t>This also is equal to area of parallelogram made by A and </a:t>
                </a:r>
                <a:r>
                  <a:rPr lang="en-US" sz="1400" dirty="0" smtClean="0">
                    <a:solidFill>
                      <a:srgbClr val="000000"/>
                    </a:solidFill>
                  </a:rPr>
                  <a:t>B</a:t>
                </a:r>
                <a:endParaRPr lang="en-US" dirty="0" smtClean="0"/>
              </a:p>
              <a:p>
                <a:pPr marL="457200" indent="-457200">
                  <a:lnSpc>
                    <a:spcPct val="150000"/>
                  </a:lnSpc>
                  <a:buAutoNum type="arabicPeriod"/>
                </a:pPr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 smtClean="0"/>
                  <a:t> is parallel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buFontTx/>
                  <a:buAutoNum type="arabicPeriod"/>
                </a:pPr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/>
                  <a:t> is </a:t>
                </a:r>
                <a:r>
                  <a:rPr lang="en-US" dirty="0" smtClean="0"/>
                  <a:t>perpendicular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then the magnitude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buFontTx/>
                  <a:buAutoNum type="arabi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2" y="3175731"/>
                <a:ext cx="8880474" cy="3189912"/>
              </a:xfrm>
              <a:prstGeom prst="rect">
                <a:avLst/>
              </a:prstGeom>
              <a:blipFill>
                <a:blip r:embed="rId4"/>
                <a:stretch>
                  <a:fillRect l="-8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9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5" name="Rectangle 3"/>
          <p:cNvSpPr>
            <a:spLocks noChangeArrowheads="1"/>
          </p:cNvSpPr>
          <p:nvPr/>
        </p:nvSpPr>
        <p:spPr bwMode="auto">
          <a:xfrm>
            <a:off x="44450" y="5375237"/>
            <a:ext cx="9042400" cy="13843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4199" name="Text Box 7"/>
          <p:cNvSpPr txBox="1">
            <a:spLocks noChangeArrowheads="1"/>
          </p:cNvSpPr>
          <p:nvPr/>
        </p:nvSpPr>
        <p:spPr bwMode="auto">
          <a:xfrm>
            <a:off x="174154" y="82848"/>
            <a:ext cx="6307137" cy="579437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/>
              <a:t>Rules for the vector product (</a:t>
            </a:r>
            <a:r>
              <a:rPr lang="en-US" sz="3200" dirty="0" err="1"/>
              <a:t>cont</a:t>
            </a:r>
            <a:r>
              <a:rPr lang="en-US" sz="3200" dirty="0"/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4207" name="Text Box 15"/>
              <p:cNvSpPr txBox="1">
                <a:spLocks noChangeArrowheads="1"/>
              </p:cNvSpPr>
              <p:nvPr/>
            </p:nvSpPr>
            <p:spPr bwMode="auto">
              <a:xfrm>
                <a:off x="271463" y="5800822"/>
                <a:ext cx="9030714" cy="5539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/>
                  <a:t>6</a:t>
                </a:r>
                <a:r>
                  <a:rPr lang="en-US" dirty="0" smtClean="0"/>
                  <a:t>.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264207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1463" y="5800822"/>
                <a:ext cx="9030714" cy="553934"/>
              </a:xfrm>
              <a:prstGeom prst="rect">
                <a:avLst/>
              </a:prstGeom>
              <a:blipFill>
                <a:blip r:embed="rId2"/>
                <a:stretch>
                  <a:fillRect l="-1080" b="-20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4565650" y="790575"/>
            <a:ext cx="4408488" cy="3628421"/>
            <a:chOff x="4270375" y="117475"/>
            <a:chExt cx="4710113" cy="3876675"/>
          </a:xfrm>
        </p:grpSpPr>
        <p:grpSp>
          <p:nvGrpSpPr>
            <p:cNvPr id="55" name="Group 54"/>
            <p:cNvGrpSpPr/>
            <p:nvPr/>
          </p:nvGrpSpPr>
          <p:grpSpPr>
            <a:xfrm>
              <a:off x="4270375" y="117475"/>
              <a:ext cx="4710113" cy="3876675"/>
              <a:chOff x="4270375" y="117475"/>
              <a:chExt cx="4710113" cy="3876675"/>
            </a:xfrm>
          </p:grpSpPr>
          <p:pic>
            <p:nvPicPr>
              <p:cNvPr id="86" name="Picture 2" descr="SE11_08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24000" contrast="30000"/>
              </a:blip>
              <a:srcRect t="25156" r="42039" b="11250"/>
              <a:stretch>
                <a:fillRect/>
              </a:stretch>
            </p:blipFill>
            <p:spPr bwMode="auto">
              <a:xfrm>
                <a:off x="4270375" y="117475"/>
                <a:ext cx="4710113" cy="3876675"/>
              </a:xfrm>
              <a:prstGeom prst="rect">
                <a:avLst/>
              </a:prstGeom>
              <a:noFill/>
            </p:spPr>
          </p:pic>
          <p:sp>
            <p:nvSpPr>
              <p:cNvPr id="87" name="AutoShape 9"/>
              <p:cNvSpPr>
                <a:spLocks noChangeArrowheads="1"/>
              </p:cNvSpPr>
              <p:nvPr/>
            </p:nvSpPr>
            <p:spPr bwMode="auto">
              <a:xfrm rot="16200000">
                <a:off x="5642769" y="1853406"/>
                <a:ext cx="479425" cy="44926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FFFF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Text Box 7"/>
              <p:cNvSpPr txBox="1">
                <a:spLocks noChangeArrowheads="1"/>
              </p:cNvSpPr>
              <p:nvPr/>
            </p:nvSpPr>
            <p:spPr bwMode="auto">
              <a:xfrm>
                <a:off x="5627688" y="1830388"/>
                <a:ext cx="509587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Symbol" pitchFamily="18" charset="2"/>
                  </a:rPr>
                  <a:t>f</a:t>
                </a:r>
              </a:p>
            </p:txBody>
          </p:sp>
          <p:sp>
            <p:nvSpPr>
              <p:cNvPr id="89" name="Line 13"/>
              <p:cNvSpPr>
                <a:spLocks noChangeShapeType="1"/>
              </p:cNvSpPr>
              <p:nvPr/>
            </p:nvSpPr>
            <p:spPr bwMode="auto">
              <a:xfrm>
                <a:off x="6796373" y="198438"/>
                <a:ext cx="2111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3"/>
              <p:cNvSpPr>
                <a:spLocks noChangeShapeType="1"/>
              </p:cNvSpPr>
              <p:nvPr/>
            </p:nvSpPr>
            <p:spPr bwMode="auto">
              <a:xfrm>
                <a:off x="7434580" y="174943"/>
                <a:ext cx="2111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3"/>
              <p:cNvSpPr>
                <a:spLocks noChangeShapeType="1"/>
              </p:cNvSpPr>
              <p:nvPr/>
            </p:nvSpPr>
            <p:spPr bwMode="auto">
              <a:xfrm>
                <a:off x="8108950" y="164148"/>
                <a:ext cx="2111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3"/>
              <p:cNvSpPr>
                <a:spLocks noChangeShapeType="1"/>
              </p:cNvSpPr>
              <p:nvPr/>
            </p:nvSpPr>
            <p:spPr bwMode="auto">
              <a:xfrm>
                <a:off x="5598001" y="1285558"/>
                <a:ext cx="2111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13"/>
              <p:cNvSpPr>
                <a:spLocks noChangeShapeType="1"/>
              </p:cNvSpPr>
              <p:nvPr/>
            </p:nvSpPr>
            <p:spPr bwMode="auto">
              <a:xfrm>
                <a:off x="5926137" y="2492058"/>
                <a:ext cx="2111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3"/>
              <p:cNvSpPr>
                <a:spLocks noChangeShapeType="1"/>
              </p:cNvSpPr>
              <p:nvPr/>
            </p:nvSpPr>
            <p:spPr bwMode="auto">
              <a:xfrm>
                <a:off x="6996081" y="3612198"/>
                <a:ext cx="2111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3"/>
              <p:cNvSpPr>
                <a:spLocks noChangeShapeType="1"/>
              </p:cNvSpPr>
              <p:nvPr/>
            </p:nvSpPr>
            <p:spPr bwMode="auto">
              <a:xfrm>
                <a:off x="7622858" y="3612516"/>
                <a:ext cx="2111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3"/>
              <p:cNvSpPr>
                <a:spLocks noChangeShapeType="1"/>
              </p:cNvSpPr>
              <p:nvPr/>
            </p:nvSpPr>
            <p:spPr bwMode="auto">
              <a:xfrm>
                <a:off x="8305959" y="3612834"/>
                <a:ext cx="2111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 rot="16200000">
              <a:off x="5642769" y="1853406"/>
              <a:ext cx="479425" cy="44926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5627688" y="1830388"/>
              <a:ext cx="5095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Symbol" pitchFamily="18" charset="2"/>
                </a:rPr>
                <a:t>f</a:t>
              </a:r>
            </a:p>
          </p:txBody>
        </p:sp>
        <p:sp>
          <p:nvSpPr>
            <p:cNvPr id="58" name="Line 13"/>
            <p:cNvSpPr>
              <a:spLocks noChangeShapeType="1"/>
            </p:cNvSpPr>
            <p:nvPr/>
          </p:nvSpPr>
          <p:spPr bwMode="auto">
            <a:xfrm>
              <a:off x="6796373" y="198438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3"/>
            <p:cNvSpPr>
              <a:spLocks noChangeShapeType="1"/>
            </p:cNvSpPr>
            <p:nvPr/>
          </p:nvSpPr>
          <p:spPr bwMode="auto">
            <a:xfrm>
              <a:off x="7434580" y="174943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13"/>
            <p:cNvSpPr>
              <a:spLocks noChangeShapeType="1"/>
            </p:cNvSpPr>
            <p:nvPr/>
          </p:nvSpPr>
          <p:spPr bwMode="auto">
            <a:xfrm>
              <a:off x="8108950" y="164148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3"/>
            <p:cNvSpPr>
              <a:spLocks noChangeShapeType="1"/>
            </p:cNvSpPr>
            <p:nvPr/>
          </p:nvSpPr>
          <p:spPr bwMode="auto">
            <a:xfrm>
              <a:off x="5598001" y="1285558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3"/>
            <p:cNvSpPr>
              <a:spLocks noChangeShapeType="1"/>
            </p:cNvSpPr>
            <p:nvPr/>
          </p:nvSpPr>
          <p:spPr bwMode="auto">
            <a:xfrm>
              <a:off x="5926137" y="2492058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13"/>
            <p:cNvSpPr>
              <a:spLocks noChangeShapeType="1"/>
            </p:cNvSpPr>
            <p:nvPr/>
          </p:nvSpPr>
          <p:spPr bwMode="auto">
            <a:xfrm>
              <a:off x="6996081" y="3612198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13"/>
            <p:cNvSpPr>
              <a:spLocks noChangeShapeType="1"/>
            </p:cNvSpPr>
            <p:nvPr/>
          </p:nvSpPr>
          <p:spPr bwMode="auto">
            <a:xfrm>
              <a:off x="7622858" y="3612516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13"/>
            <p:cNvSpPr>
              <a:spLocks noChangeShapeType="1"/>
            </p:cNvSpPr>
            <p:nvPr/>
          </p:nvSpPr>
          <p:spPr bwMode="auto">
            <a:xfrm>
              <a:off x="8305959" y="3612834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AutoShape 9"/>
            <p:cNvSpPr>
              <a:spLocks noChangeArrowheads="1"/>
            </p:cNvSpPr>
            <p:nvPr/>
          </p:nvSpPr>
          <p:spPr bwMode="auto">
            <a:xfrm rot="16200000">
              <a:off x="5642769" y="1853406"/>
              <a:ext cx="479425" cy="44926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5627688" y="1830388"/>
              <a:ext cx="5095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Symbol" pitchFamily="18" charset="2"/>
                </a:rPr>
                <a:t>f</a:t>
              </a:r>
            </a:p>
          </p:txBody>
        </p:sp>
        <p:sp>
          <p:nvSpPr>
            <p:cNvPr id="68" name="Line 13"/>
            <p:cNvSpPr>
              <a:spLocks noChangeShapeType="1"/>
            </p:cNvSpPr>
            <p:nvPr/>
          </p:nvSpPr>
          <p:spPr bwMode="auto">
            <a:xfrm>
              <a:off x="6796373" y="198438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13"/>
            <p:cNvSpPr>
              <a:spLocks noChangeShapeType="1"/>
            </p:cNvSpPr>
            <p:nvPr/>
          </p:nvSpPr>
          <p:spPr bwMode="auto">
            <a:xfrm>
              <a:off x="7434580" y="174943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13"/>
            <p:cNvSpPr>
              <a:spLocks noChangeShapeType="1"/>
            </p:cNvSpPr>
            <p:nvPr/>
          </p:nvSpPr>
          <p:spPr bwMode="auto">
            <a:xfrm>
              <a:off x="8108950" y="164148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13"/>
            <p:cNvSpPr>
              <a:spLocks noChangeShapeType="1"/>
            </p:cNvSpPr>
            <p:nvPr/>
          </p:nvSpPr>
          <p:spPr bwMode="auto">
            <a:xfrm>
              <a:off x="5598001" y="1285558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13"/>
            <p:cNvSpPr>
              <a:spLocks noChangeShapeType="1"/>
            </p:cNvSpPr>
            <p:nvPr/>
          </p:nvSpPr>
          <p:spPr bwMode="auto">
            <a:xfrm>
              <a:off x="5926137" y="2492058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13"/>
            <p:cNvSpPr>
              <a:spLocks noChangeShapeType="1"/>
            </p:cNvSpPr>
            <p:nvPr/>
          </p:nvSpPr>
          <p:spPr bwMode="auto">
            <a:xfrm>
              <a:off x="6996081" y="3612198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13"/>
            <p:cNvSpPr>
              <a:spLocks noChangeShapeType="1"/>
            </p:cNvSpPr>
            <p:nvPr/>
          </p:nvSpPr>
          <p:spPr bwMode="auto">
            <a:xfrm>
              <a:off x="7622858" y="3612516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13"/>
            <p:cNvSpPr>
              <a:spLocks noChangeShapeType="1"/>
            </p:cNvSpPr>
            <p:nvPr/>
          </p:nvSpPr>
          <p:spPr bwMode="auto">
            <a:xfrm>
              <a:off x="8305959" y="3612834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AutoShape 9"/>
            <p:cNvSpPr>
              <a:spLocks noChangeArrowheads="1"/>
            </p:cNvSpPr>
            <p:nvPr/>
          </p:nvSpPr>
          <p:spPr bwMode="auto">
            <a:xfrm rot="16200000">
              <a:off x="5642769" y="1853406"/>
              <a:ext cx="479425" cy="44926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>
              <a:off x="5627688" y="1830388"/>
              <a:ext cx="5095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Symbol" pitchFamily="18" charset="2"/>
                </a:rPr>
                <a:t>f</a:t>
              </a:r>
            </a:p>
          </p:txBody>
        </p:sp>
        <p:sp>
          <p:nvSpPr>
            <p:cNvPr id="78" name="Line 13"/>
            <p:cNvSpPr>
              <a:spLocks noChangeShapeType="1"/>
            </p:cNvSpPr>
            <p:nvPr/>
          </p:nvSpPr>
          <p:spPr bwMode="auto">
            <a:xfrm>
              <a:off x="6796373" y="198438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13"/>
            <p:cNvSpPr>
              <a:spLocks noChangeShapeType="1"/>
            </p:cNvSpPr>
            <p:nvPr/>
          </p:nvSpPr>
          <p:spPr bwMode="auto">
            <a:xfrm>
              <a:off x="7434580" y="174943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13"/>
            <p:cNvSpPr>
              <a:spLocks noChangeShapeType="1"/>
            </p:cNvSpPr>
            <p:nvPr/>
          </p:nvSpPr>
          <p:spPr bwMode="auto">
            <a:xfrm>
              <a:off x="8108950" y="164148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13"/>
            <p:cNvSpPr>
              <a:spLocks noChangeShapeType="1"/>
            </p:cNvSpPr>
            <p:nvPr/>
          </p:nvSpPr>
          <p:spPr bwMode="auto">
            <a:xfrm>
              <a:off x="5598001" y="1285558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13"/>
            <p:cNvSpPr>
              <a:spLocks noChangeShapeType="1"/>
            </p:cNvSpPr>
            <p:nvPr/>
          </p:nvSpPr>
          <p:spPr bwMode="auto">
            <a:xfrm>
              <a:off x="5926137" y="2492058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13"/>
            <p:cNvSpPr>
              <a:spLocks noChangeShapeType="1"/>
            </p:cNvSpPr>
            <p:nvPr/>
          </p:nvSpPr>
          <p:spPr bwMode="auto">
            <a:xfrm>
              <a:off x="6996081" y="3612198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3"/>
            <p:cNvSpPr>
              <a:spLocks noChangeShapeType="1"/>
            </p:cNvSpPr>
            <p:nvPr/>
          </p:nvSpPr>
          <p:spPr bwMode="auto">
            <a:xfrm>
              <a:off x="7622858" y="3612516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13"/>
            <p:cNvSpPr>
              <a:spLocks noChangeShapeType="1"/>
            </p:cNvSpPr>
            <p:nvPr/>
          </p:nvSpPr>
          <p:spPr bwMode="auto">
            <a:xfrm>
              <a:off x="8305959" y="3612834"/>
              <a:ext cx="211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75311" y="2433393"/>
                <a:ext cx="2878930" cy="833113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480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4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11" y="2433393"/>
                <a:ext cx="2878930" cy="8331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38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92764" y="66260"/>
            <a:ext cx="4850284" cy="461665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Finding the </a:t>
            </a:r>
            <a:r>
              <a:rPr lang="en-US" sz="2400" dirty="0" smtClean="0">
                <a:solidFill>
                  <a:schemeClr val="tx1"/>
                </a:solidFill>
              </a:rPr>
              <a:t>direction, three i-clickers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711813" name="Group 133"/>
          <p:cNvGrpSpPr>
            <a:grpSpLocks/>
          </p:cNvGrpSpPr>
          <p:nvPr/>
        </p:nvGrpSpPr>
        <p:grpSpPr bwMode="auto">
          <a:xfrm>
            <a:off x="533400" y="4038600"/>
            <a:ext cx="2819400" cy="2514600"/>
            <a:chOff x="720" y="2064"/>
            <a:chExt cx="1776" cy="1584"/>
          </a:xfrm>
        </p:grpSpPr>
        <p:sp>
          <p:nvSpPr>
            <p:cNvPr id="4194" name="Line 42"/>
            <p:cNvSpPr>
              <a:spLocks noChangeShapeType="1"/>
            </p:cNvSpPr>
            <p:nvPr/>
          </p:nvSpPr>
          <p:spPr bwMode="auto">
            <a:xfrm flipV="1">
              <a:off x="912" y="2448"/>
              <a:ext cx="1440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5" name="Text Box 51"/>
            <p:cNvSpPr txBox="1">
              <a:spLocks noChangeArrowheads="1"/>
            </p:cNvSpPr>
            <p:nvPr/>
          </p:nvSpPr>
          <p:spPr bwMode="auto">
            <a:xfrm>
              <a:off x="1104" y="2064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Ca</a:t>
              </a:r>
              <a:r>
                <a:rPr lang="en-US" sz="2400" b="1" baseline="30000">
                  <a:solidFill>
                    <a:schemeClr val="tx1"/>
                  </a:solidFill>
                </a:rPr>
                <a:t>+2</a:t>
              </a:r>
              <a:r>
                <a:rPr lang="en-US" sz="2400" b="1">
                  <a:solidFill>
                    <a:schemeClr val="tx1"/>
                  </a:solidFill>
                </a:rPr>
                <a:t> ion</a:t>
              </a:r>
            </a:p>
          </p:txBody>
        </p:sp>
        <p:sp>
          <p:nvSpPr>
            <p:cNvPr id="4196" name="Line 109"/>
            <p:cNvSpPr>
              <a:spLocks noChangeShapeType="1"/>
            </p:cNvSpPr>
            <p:nvPr/>
          </p:nvSpPr>
          <p:spPr bwMode="auto">
            <a:xfrm flipV="1">
              <a:off x="912" y="2688"/>
              <a:ext cx="1440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7" name="Line 110"/>
            <p:cNvSpPr>
              <a:spLocks noChangeShapeType="1"/>
            </p:cNvSpPr>
            <p:nvPr/>
          </p:nvSpPr>
          <p:spPr bwMode="auto">
            <a:xfrm flipV="1">
              <a:off x="912" y="2928"/>
              <a:ext cx="1440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8" name="Line 111"/>
            <p:cNvSpPr>
              <a:spLocks noChangeShapeType="1"/>
            </p:cNvSpPr>
            <p:nvPr/>
          </p:nvSpPr>
          <p:spPr bwMode="auto">
            <a:xfrm flipV="1">
              <a:off x="912" y="3168"/>
              <a:ext cx="1440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" name="Line 112"/>
            <p:cNvSpPr>
              <a:spLocks noChangeShapeType="1"/>
            </p:cNvSpPr>
            <p:nvPr/>
          </p:nvSpPr>
          <p:spPr bwMode="auto">
            <a:xfrm flipV="1">
              <a:off x="912" y="3408"/>
              <a:ext cx="1440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" name="Line 113"/>
            <p:cNvSpPr>
              <a:spLocks noChangeShapeType="1"/>
            </p:cNvSpPr>
            <p:nvPr/>
          </p:nvSpPr>
          <p:spPr bwMode="auto">
            <a:xfrm flipV="1">
              <a:off x="912" y="3648"/>
              <a:ext cx="1440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" name="Oval 48"/>
            <p:cNvSpPr>
              <a:spLocks noChangeArrowheads="1"/>
            </p:cNvSpPr>
            <p:nvPr/>
          </p:nvSpPr>
          <p:spPr bwMode="auto">
            <a:xfrm>
              <a:off x="1536" y="292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100000">
                  <a:srgbClr val="47005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Ca</a:t>
              </a:r>
            </a:p>
          </p:txBody>
        </p:sp>
        <p:sp>
          <p:nvSpPr>
            <p:cNvPr id="4202" name="Line 114"/>
            <p:cNvSpPr>
              <a:spLocks noChangeShapeType="1"/>
            </p:cNvSpPr>
            <p:nvPr/>
          </p:nvSpPr>
          <p:spPr bwMode="auto">
            <a:xfrm flipH="1" flipV="1">
              <a:off x="1008" y="3024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" name="Text Box 115"/>
            <p:cNvSpPr txBox="1">
              <a:spLocks noChangeArrowheads="1"/>
            </p:cNvSpPr>
            <p:nvPr/>
          </p:nvSpPr>
          <p:spPr bwMode="auto">
            <a:xfrm>
              <a:off x="2208" y="292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9900"/>
                  </a:solidFill>
                </a:rPr>
                <a:t>B</a:t>
              </a:r>
            </a:p>
          </p:txBody>
        </p:sp>
        <p:sp>
          <p:nvSpPr>
            <p:cNvPr id="4204" name="Text Box 116"/>
            <p:cNvSpPr txBox="1">
              <a:spLocks noChangeArrowheads="1"/>
            </p:cNvSpPr>
            <p:nvPr/>
          </p:nvSpPr>
          <p:spPr bwMode="auto">
            <a:xfrm>
              <a:off x="720" y="292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v</a:t>
              </a:r>
            </a:p>
          </p:txBody>
        </p:sp>
      </p:grpSp>
      <p:grpSp>
        <p:nvGrpSpPr>
          <p:cNvPr id="711811" name="Group 131"/>
          <p:cNvGrpSpPr>
            <a:grpSpLocks/>
          </p:cNvGrpSpPr>
          <p:nvPr/>
        </p:nvGrpSpPr>
        <p:grpSpPr bwMode="auto">
          <a:xfrm>
            <a:off x="228600" y="685800"/>
            <a:ext cx="5334000" cy="1570038"/>
            <a:chOff x="144" y="432"/>
            <a:chExt cx="3360" cy="989"/>
          </a:xfrm>
        </p:grpSpPr>
        <p:graphicFrame>
          <p:nvGraphicFramePr>
            <p:cNvPr id="4185" name="Object 12"/>
            <p:cNvGraphicFramePr>
              <a:graphicFrameLocks noChangeAspect="1"/>
            </p:cNvGraphicFramePr>
            <p:nvPr/>
          </p:nvGraphicFramePr>
          <p:xfrm>
            <a:off x="2208" y="576"/>
            <a:ext cx="1040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306" name="Equation" r:id="rId4" imgW="672808" imgH="203112" progId="Equation.DSMT4">
                    <p:embed/>
                  </p:oleObj>
                </mc:Choice>
                <mc:Fallback>
                  <p:oleObj name="Equation" r:id="rId4" imgW="672808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576"/>
                          <a:ext cx="1040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86" name="Text Box 26"/>
            <p:cNvSpPr txBox="1">
              <a:spLocks noChangeArrowheads="1"/>
            </p:cNvSpPr>
            <p:nvPr/>
          </p:nvSpPr>
          <p:spPr bwMode="auto">
            <a:xfrm>
              <a:off x="144" y="432"/>
              <a:ext cx="3360" cy="989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 dirty="0"/>
                <a:t>What is the direction of the force for each of the situations sketched?</a:t>
              </a:r>
            </a:p>
            <a:p>
              <a:r>
                <a:rPr lang="en-US" sz="2400" dirty="0" smtClean="0"/>
                <a:t>A) 	</a:t>
              </a:r>
              <a:r>
                <a:rPr lang="en-US" sz="2400" dirty="0" smtClean="0">
                  <a:sym typeface="Symbol" pitchFamily="18" charset="2"/>
                </a:rPr>
                <a:t>B</a:t>
              </a:r>
              <a:r>
                <a:rPr lang="en-US" sz="2400" dirty="0">
                  <a:sym typeface="Symbol" pitchFamily="18" charset="2"/>
                </a:rPr>
                <a:t>) 	</a:t>
              </a:r>
              <a:r>
                <a:rPr lang="en-US" sz="2400" dirty="0" smtClean="0">
                  <a:sym typeface="Symbol" pitchFamily="18" charset="2"/>
                </a:rPr>
                <a:t>     C</a:t>
              </a:r>
              <a:r>
                <a:rPr lang="en-US" sz="2400" dirty="0">
                  <a:sym typeface="Symbol" pitchFamily="18" charset="2"/>
                </a:rPr>
                <a:t>) </a:t>
              </a:r>
              <a:r>
                <a:rPr lang="en-US" sz="2400" baseline="30000" dirty="0">
                  <a:sym typeface="Symbol" pitchFamily="18" charset="2"/>
                </a:rPr>
                <a:t>	</a:t>
              </a:r>
              <a:r>
                <a:rPr lang="en-US" sz="2400" baseline="30000" dirty="0" smtClean="0">
                  <a:sym typeface="Symbol" pitchFamily="18" charset="2"/>
                </a:rPr>
                <a:t>	</a:t>
              </a:r>
              <a:r>
                <a:rPr lang="en-US" sz="2400" dirty="0" smtClean="0">
                  <a:sym typeface="Symbol" pitchFamily="18" charset="2"/>
                </a:rPr>
                <a:t>D</a:t>
              </a:r>
              <a:r>
                <a:rPr lang="en-US" sz="2400" dirty="0">
                  <a:sym typeface="Symbol" pitchFamily="18" charset="2"/>
                </a:rPr>
                <a:t>) 	</a:t>
              </a:r>
              <a:endParaRPr lang="en-US" sz="2400" dirty="0" smtClean="0">
                <a:sym typeface="Symbol" pitchFamily="18" charset="2"/>
              </a:endParaRPr>
            </a:p>
            <a:p>
              <a:r>
                <a:rPr lang="en-US" sz="2400" dirty="0" smtClean="0">
                  <a:sym typeface="Symbol" pitchFamily="18" charset="2"/>
                </a:rPr>
                <a:t>E</a:t>
              </a:r>
              <a:r>
                <a:rPr lang="en-US" sz="2400" dirty="0">
                  <a:sym typeface="Symbol" pitchFamily="18" charset="2"/>
                </a:rPr>
                <a:t>) </a:t>
              </a:r>
              <a:r>
                <a:rPr lang="en-US" sz="2400" dirty="0" smtClean="0">
                  <a:sym typeface="Symbol" pitchFamily="18" charset="2"/>
                </a:rPr>
                <a:t>None </a:t>
              </a:r>
              <a:r>
                <a:rPr lang="en-US" sz="2400" dirty="0">
                  <a:sym typeface="Symbol" pitchFamily="18" charset="2"/>
                </a:rPr>
                <a:t>of the above	</a:t>
              </a:r>
            </a:p>
          </p:txBody>
        </p:sp>
        <p:sp>
          <p:nvSpPr>
            <p:cNvPr id="4188" name="Line 119"/>
            <p:cNvSpPr>
              <a:spLocks noChangeShapeType="1"/>
            </p:cNvSpPr>
            <p:nvPr/>
          </p:nvSpPr>
          <p:spPr bwMode="auto">
            <a:xfrm>
              <a:off x="480" y="912"/>
              <a:ext cx="0" cy="240"/>
            </a:xfrm>
            <a:prstGeom prst="line">
              <a:avLst/>
            </a:prstGeom>
            <a:noFill/>
            <a:ln w="28575">
              <a:solidFill>
                <a:srgbClr val="99FF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9" name="Line 121"/>
            <p:cNvSpPr>
              <a:spLocks noChangeShapeType="1"/>
            </p:cNvSpPr>
            <p:nvPr/>
          </p:nvSpPr>
          <p:spPr bwMode="auto">
            <a:xfrm flipH="1">
              <a:off x="1832" y="1056"/>
              <a:ext cx="288" cy="0"/>
            </a:xfrm>
            <a:prstGeom prst="line">
              <a:avLst/>
            </a:prstGeom>
            <a:noFill/>
            <a:ln w="28575">
              <a:solidFill>
                <a:srgbClr val="99FF66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0" name="Line 122"/>
            <p:cNvSpPr>
              <a:spLocks noChangeShapeType="1"/>
            </p:cNvSpPr>
            <p:nvPr/>
          </p:nvSpPr>
          <p:spPr bwMode="auto">
            <a:xfrm flipH="1">
              <a:off x="2784" y="1056"/>
              <a:ext cx="288" cy="0"/>
            </a:xfrm>
            <a:prstGeom prst="line">
              <a:avLst/>
            </a:prstGeom>
            <a:noFill/>
            <a:ln w="28575">
              <a:solidFill>
                <a:srgbClr val="99FF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1" name="Line 124"/>
            <p:cNvSpPr>
              <a:spLocks noChangeShapeType="1"/>
            </p:cNvSpPr>
            <p:nvPr/>
          </p:nvSpPr>
          <p:spPr bwMode="auto">
            <a:xfrm flipV="1">
              <a:off x="1056" y="912"/>
              <a:ext cx="0" cy="240"/>
            </a:xfrm>
            <a:prstGeom prst="line">
              <a:avLst/>
            </a:prstGeom>
            <a:noFill/>
            <a:ln w="28575">
              <a:solidFill>
                <a:srgbClr val="99FF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1812" name="Group 132"/>
          <p:cNvGrpSpPr>
            <a:grpSpLocks/>
          </p:cNvGrpSpPr>
          <p:nvPr/>
        </p:nvGrpSpPr>
        <p:grpSpPr bwMode="auto">
          <a:xfrm>
            <a:off x="6324600" y="533400"/>
            <a:ext cx="2286000" cy="2057400"/>
            <a:chOff x="3984" y="336"/>
            <a:chExt cx="1440" cy="1296"/>
          </a:xfrm>
        </p:grpSpPr>
        <p:sp>
          <p:nvSpPr>
            <p:cNvPr id="4173" name="Line 27"/>
            <p:cNvSpPr>
              <a:spLocks noChangeShapeType="1"/>
            </p:cNvSpPr>
            <p:nvPr/>
          </p:nvSpPr>
          <p:spPr bwMode="auto">
            <a:xfrm flipV="1">
              <a:off x="3984" y="672"/>
              <a:ext cx="0" cy="96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4" name="Text Box 34"/>
            <p:cNvSpPr txBox="1">
              <a:spLocks noChangeArrowheads="1"/>
            </p:cNvSpPr>
            <p:nvPr/>
          </p:nvSpPr>
          <p:spPr bwMode="auto">
            <a:xfrm>
              <a:off x="5136" y="57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9900"/>
                  </a:solidFill>
                </a:rPr>
                <a:t>B</a:t>
              </a:r>
            </a:p>
          </p:txBody>
        </p:sp>
        <p:sp>
          <p:nvSpPr>
            <p:cNvPr id="4175" name="Text Box 36"/>
            <p:cNvSpPr txBox="1">
              <a:spLocks noChangeArrowheads="1"/>
            </p:cNvSpPr>
            <p:nvPr/>
          </p:nvSpPr>
          <p:spPr bwMode="auto">
            <a:xfrm>
              <a:off x="4560" y="336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proton</a:t>
              </a:r>
            </a:p>
          </p:txBody>
        </p:sp>
        <p:sp>
          <p:nvSpPr>
            <p:cNvPr id="4176" name="Line 125"/>
            <p:cNvSpPr>
              <a:spLocks noChangeShapeType="1"/>
            </p:cNvSpPr>
            <p:nvPr/>
          </p:nvSpPr>
          <p:spPr bwMode="auto">
            <a:xfrm flipV="1">
              <a:off x="4272" y="672"/>
              <a:ext cx="0" cy="96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7" name="Line 126"/>
            <p:cNvSpPr>
              <a:spLocks noChangeShapeType="1"/>
            </p:cNvSpPr>
            <p:nvPr/>
          </p:nvSpPr>
          <p:spPr bwMode="auto">
            <a:xfrm flipV="1">
              <a:off x="4560" y="672"/>
              <a:ext cx="0" cy="96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8" name="Line 127"/>
            <p:cNvSpPr>
              <a:spLocks noChangeShapeType="1"/>
            </p:cNvSpPr>
            <p:nvPr/>
          </p:nvSpPr>
          <p:spPr bwMode="auto">
            <a:xfrm flipV="1">
              <a:off x="4848" y="672"/>
              <a:ext cx="0" cy="96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9" name="Line 128"/>
            <p:cNvSpPr>
              <a:spLocks noChangeShapeType="1"/>
            </p:cNvSpPr>
            <p:nvPr/>
          </p:nvSpPr>
          <p:spPr bwMode="auto">
            <a:xfrm flipV="1">
              <a:off x="5136" y="672"/>
              <a:ext cx="0" cy="96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80" name="Group 22"/>
            <p:cNvGrpSpPr>
              <a:grpSpLocks/>
            </p:cNvGrpSpPr>
            <p:nvPr/>
          </p:nvGrpSpPr>
          <p:grpSpPr bwMode="auto">
            <a:xfrm>
              <a:off x="4416" y="1296"/>
              <a:ext cx="96" cy="96"/>
              <a:chOff x="1392" y="1008"/>
              <a:chExt cx="96" cy="96"/>
            </a:xfrm>
          </p:grpSpPr>
          <p:sp>
            <p:nvSpPr>
              <p:cNvPr id="4183" name="Oval 23"/>
              <p:cNvSpPr>
                <a:spLocks noChangeArrowheads="1"/>
              </p:cNvSpPr>
              <p:nvPr/>
            </p:nvSpPr>
            <p:spPr bwMode="auto">
              <a:xfrm>
                <a:off x="1392" y="1008"/>
                <a:ext cx="96" cy="96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4" name="Oval 24"/>
              <p:cNvSpPr>
                <a:spLocks noChangeArrowheads="1"/>
              </p:cNvSpPr>
              <p:nvPr/>
            </p:nvSpPr>
            <p:spPr bwMode="auto">
              <a:xfrm>
                <a:off x="1424" y="1040"/>
                <a:ext cx="35" cy="3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81" name="Oval 33"/>
            <p:cNvSpPr>
              <a:spLocks noChangeArrowheads="1"/>
            </p:cNvSpPr>
            <p:nvPr/>
          </p:nvSpPr>
          <p:spPr bwMode="auto">
            <a:xfrm>
              <a:off x="4416" y="105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p</a:t>
              </a:r>
            </a:p>
          </p:txBody>
        </p:sp>
        <p:sp>
          <p:nvSpPr>
            <p:cNvPr id="4182" name="Text Box 35"/>
            <p:cNvSpPr txBox="1">
              <a:spLocks noChangeArrowheads="1"/>
            </p:cNvSpPr>
            <p:nvPr/>
          </p:nvSpPr>
          <p:spPr bwMode="auto">
            <a:xfrm>
              <a:off x="4272" y="129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v</a:t>
              </a:r>
            </a:p>
          </p:txBody>
        </p:sp>
      </p:grpSp>
      <p:grpSp>
        <p:nvGrpSpPr>
          <p:cNvPr id="711814" name="Group 134"/>
          <p:cNvGrpSpPr>
            <a:grpSpLocks/>
          </p:cNvGrpSpPr>
          <p:nvPr/>
        </p:nvGrpSpPr>
        <p:grpSpPr bwMode="auto">
          <a:xfrm>
            <a:off x="6705600" y="4343400"/>
            <a:ext cx="1981200" cy="2286000"/>
            <a:chOff x="4224" y="2736"/>
            <a:chExt cx="1248" cy="1440"/>
          </a:xfrm>
        </p:grpSpPr>
        <p:grpSp>
          <p:nvGrpSpPr>
            <p:cNvPr id="4108" name="Group 7"/>
            <p:cNvGrpSpPr>
              <a:grpSpLocks/>
            </p:cNvGrpSpPr>
            <p:nvPr/>
          </p:nvGrpSpPr>
          <p:grpSpPr bwMode="auto">
            <a:xfrm>
              <a:off x="4224" y="3072"/>
              <a:ext cx="96" cy="96"/>
              <a:chOff x="1776" y="1008"/>
              <a:chExt cx="96" cy="96"/>
            </a:xfrm>
          </p:grpSpPr>
          <p:sp>
            <p:nvSpPr>
              <p:cNvPr id="4171" name="Line 8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2" name="Line 9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09" name="Text Box 49"/>
            <p:cNvSpPr txBox="1">
              <a:spLocks noChangeArrowheads="1"/>
            </p:cNvSpPr>
            <p:nvPr/>
          </p:nvSpPr>
          <p:spPr bwMode="auto">
            <a:xfrm>
              <a:off x="5088" y="312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9900"/>
                  </a:solidFill>
                </a:rPr>
                <a:t>B</a:t>
              </a:r>
            </a:p>
          </p:txBody>
        </p:sp>
        <p:sp>
          <p:nvSpPr>
            <p:cNvPr id="4110" name="Text Box 50"/>
            <p:cNvSpPr txBox="1">
              <a:spLocks noChangeArrowheads="1"/>
            </p:cNvSpPr>
            <p:nvPr/>
          </p:nvSpPr>
          <p:spPr bwMode="auto">
            <a:xfrm>
              <a:off x="4560" y="388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v</a:t>
              </a:r>
            </a:p>
          </p:txBody>
        </p:sp>
        <p:grpSp>
          <p:nvGrpSpPr>
            <p:cNvPr id="4111" name="Group 52"/>
            <p:cNvGrpSpPr>
              <a:grpSpLocks/>
            </p:cNvGrpSpPr>
            <p:nvPr/>
          </p:nvGrpSpPr>
          <p:grpSpPr bwMode="auto">
            <a:xfrm>
              <a:off x="4512" y="3072"/>
              <a:ext cx="96" cy="96"/>
              <a:chOff x="1776" y="1008"/>
              <a:chExt cx="96" cy="96"/>
            </a:xfrm>
          </p:grpSpPr>
          <p:sp>
            <p:nvSpPr>
              <p:cNvPr id="4169" name="Line 53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0" name="Line 54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12" name="Group 55"/>
            <p:cNvGrpSpPr>
              <a:grpSpLocks/>
            </p:cNvGrpSpPr>
            <p:nvPr/>
          </p:nvGrpSpPr>
          <p:grpSpPr bwMode="auto">
            <a:xfrm>
              <a:off x="4800" y="3072"/>
              <a:ext cx="96" cy="96"/>
              <a:chOff x="1776" y="1008"/>
              <a:chExt cx="96" cy="96"/>
            </a:xfrm>
          </p:grpSpPr>
          <p:sp>
            <p:nvSpPr>
              <p:cNvPr id="4167" name="Line 56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8" name="Line 57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13" name="Group 58"/>
            <p:cNvGrpSpPr>
              <a:grpSpLocks/>
            </p:cNvGrpSpPr>
            <p:nvPr/>
          </p:nvGrpSpPr>
          <p:grpSpPr bwMode="auto">
            <a:xfrm>
              <a:off x="5088" y="3072"/>
              <a:ext cx="96" cy="96"/>
              <a:chOff x="1776" y="1008"/>
              <a:chExt cx="96" cy="96"/>
            </a:xfrm>
          </p:grpSpPr>
          <p:sp>
            <p:nvSpPr>
              <p:cNvPr id="4165" name="Line 59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6" name="Line 60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14" name="Group 61"/>
            <p:cNvGrpSpPr>
              <a:grpSpLocks/>
            </p:cNvGrpSpPr>
            <p:nvPr/>
          </p:nvGrpSpPr>
          <p:grpSpPr bwMode="auto">
            <a:xfrm>
              <a:off x="5376" y="3072"/>
              <a:ext cx="96" cy="96"/>
              <a:chOff x="1776" y="1008"/>
              <a:chExt cx="96" cy="96"/>
            </a:xfrm>
          </p:grpSpPr>
          <p:sp>
            <p:nvSpPr>
              <p:cNvPr id="4163" name="Line 62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4" name="Line 63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15" name="Group 64"/>
            <p:cNvGrpSpPr>
              <a:grpSpLocks/>
            </p:cNvGrpSpPr>
            <p:nvPr/>
          </p:nvGrpSpPr>
          <p:grpSpPr bwMode="auto">
            <a:xfrm>
              <a:off x="4224" y="3360"/>
              <a:ext cx="96" cy="96"/>
              <a:chOff x="1776" y="1008"/>
              <a:chExt cx="96" cy="96"/>
            </a:xfrm>
          </p:grpSpPr>
          <p:sp>
            <p:nvSpPr>
              <p:cNvPr id="4161" name="Line 65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2" name="Line 66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16" name="Group 67"/>
            <p:cNvGrpSpPr>
              <a:grpSpLocks/>
            </p:cNvGrpSpPr>
            <p:nvPr/>
          </p:nvGrpSpPr>
          <p:grpSpPr bwMode="auto">
            <a:xfrm>
              <a:off x="4512" y="3360"/>
              <a:ext cx="96" cy="96"/>
              <a:chOff x="1776" y="1008"/>
              <a:chExt cx="96" cy="96"/>
            </a:xfrm>
          </p:grpSpPr>
          <p:sp>
            <p:nvSpPr>
              <p:cNvPr id="4159" name="Line 68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0" name="Line 69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17" name="Group 70"/>
            <p:cNvGrpSpPr>
              <a:grpSpLocks/>
            </p:cNvGrpSpPr>
            <p:nvPr/>
          </p:nvGrpSpPr>
          <p:grpSpPr bwMode="auto">
            <a:xfrm>
              <a:off x="4800" y="3360"/>
              <a:ext cx="96" cy="96"/>
              <a:chOff x="1776" y="1008"/>
              <a:chExt cx="96" cy="96"/>
            </a:xfrm>
          </p:grpSpPr>
          <p:sp>
            <p:nvSpPr>
              <p:cNvPr id="4157" name="Line 71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8" name="Line 72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18" name="Group 73"/>
            <p:cNvGrpSpPr>
              <a:grpSpLocks/>
            </p:cNvGrpSpPr>
            <p:nvPr/>
          </p:nvGrpSpPr>
          <p:grpSpPr bwMode="auto">
            <a:xfrm>
              <a:off x="5088" y="3360"/>
              <a:ext cx="96" cy="96"/>
              <a:chOff x="1776" y="1008"/>
              <a:chExt cx="96" cy="96"/>
            </a:xfrm>
          </p:grpSpPr>
          <p:sp>
            <p:nvSpPr>
              <p:cNvPr id="4155" name="Line 74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6" name="Line 75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19" name="Group 76"/>
            <p:cNvGrpSpPr>
              <a:grpSpLocks/>
            </p:cNvGrpSpPr>
            <p:nvPr/>
          </p:nvGrpSpPr>
          <p:grpSpPr bwMode="auto">
            <a:xfrm>
              <a:off x="5376" y="3360"/>
              <a:ext cx="96" cy="96"/>
              <a:chOff x="1776" y="1008"/>
              <a:chExt cx="96" cy="96"/>
            </a:xfrm>
          </p:grpSpPr>
          <p:sp>
            <p:nvSpPr>
              <p:cNvPr id="4153" name="Line 77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4" name="Line 78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20" name="Group 79"/>
            <p:cNvGrpSpPr>
              <a:grpSpLocks/>
            </p:cNvGrpSpPr>
            <p:nvPr/>
          </p:nvGrpSpPr>
          <p:grpSpPr bwMode="auto">
            <a:xfrm>
              <a:off x="4224" y="3648"/>
              <a:ext cx="96" cy="96"/>
              <a:chOff x="1776" y="1008"/>
              <a:chExt cx="96" cy="96"/>
            </a:xfrm>
          </p:grpSpPr>
          <p:sp>
            <p:nvSpPr>
              <p:cNvPr id="4151" name="Line 80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2" name="Line 81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21" name="Group 82"/>
            <p:cNvGrpSpPr>
              <a:grpSpLocks/>
            </p:cNvGrpSpPr>
            <p:nvPr/>
          </p:nvGrpSpPr>
          <p:grpSpPr bwMode="auto">
            <a:xfrm>
              <a:off x="4512" y="3648"/>
              <a:ext cx="96" cy="96"/>
              <a:chOff x="1776" y="1008"/>
              <a:chExt cx="96" cy="96"/>
            </a:xfrm>
          </p:grpSpPr>
          <p:sp>
            <p:nvSpPr>
              <p:cNvPr id="4149" name="Line 83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0" name="Line 84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22" name="Group 85"/>
            <p:cNvGrpSpPr>
              <a:grpSpLocks/>
            </p:cNvGrpSpPr>
            <p:nvPr/>
          </p:nvGrpSpPr>
          <p:grpSpPr bwMode="auto">
            <a:xfrm>
              <a:off x="4800" y="3648"/>
              <a:ext cx="96" cy="96"/>
              <a:chOff x="1776" y="1008"/>
              <a:chExt cx="96" cy="96"/>
            </a:xfrm>
          </p:grpSpPr>
          <p:sp>
            <p:nvSpPr>
              <p:cNvPr id="4147" name="Line 86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8" name="Line 87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23" name="Group 88"/>
            <p:cNvGrpSpPr>
              <a:grpSpLocks/>
            </p:cNvGrpSpPr>
            <p:nvPr/>
          </p:nvGrpSpPr>
          <p:grpSpPr bwMode="auto">
            <a:xfrm>
              <a:off x="5088" y="3648"/>
              <a:ext cx="96" cy="96"/>
              <a:chOff x="1776" y="1008"/>
              <a:chExt cx="96" cy="96"/>
            </a:xfrm>
          </p:grpSpPr>
          <p:sp>
            <p:nvSpPr>
              <p:cNvPr id="4145" name="Line 89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6" name="Line 90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24" name="Group 91"/>
            <p:cNvGrpSpPr>
              <a:grpSpLocks/>
            </p:cNvGrpSpPr>
            <p:nvPr/>
          </p:nvGrpSpPr>
          <p:grpSpPr bwMode="auto">
            <a:xfrm>
              <a:off x="5376" y="3648"/>
              <a:ext cx="96" cy="96"/>
              <a:chOff x="1776" y="1008"/>
              <a:chExt cx="96" cy="96"/>
            </a:xfrm>
          </p:grpSpPr>
          <p:sp>
            <p:nvSpPr>
              <p:cNvPr id="4143" name="Line 92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4" name="Line 93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25" name="Group 94"/>
            <p:cNvGrpSpPr>
              <a:grpSpLocks/>
            </p:cNvGrpSpPr>
            <p:nvPr/>
          </p:nvGrpSpPr>
          <p:grpSpPr bwMode="auto">
            <a:xfrm>
              <a:off x="4224" y="3936"/>
              <a:ext cx="96" cy="96"/>
              <a:chOff x="1776" y="1008"/>
              <a:chExt cx="96" cy="96"/>
            </a:xfrm>
          </p:grpSpPr>
          <p:sp>
            <p:nvSpPr>
              <p:cNvPr id="4141" name="Line 95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2" name="Line 96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26" name="Group 97"/>
            <p:cNvGrpSpPr>
              <a:grpSpLocks/>
            </p:cNvGrpSpPr>
            <p:nvPr/>
          </p:nvGrpSpPr>
          <p:grpSpPr bwMode="auto">
            <a:xfrm>
              <a:off x="4512" y="3936"/>
              <a:ext cx="96" cy="96"/>
              <a:chOff x="1776" y="1008"/>
              <a:chExt cx="96" cy="96"/>
            </a:xfrm>
          </p:grpSpPr>
          <p:sp>
            <p:nvSpPr>
              <p:cNvPr id="4139" name="Line 98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0" name="Line 99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27" name="Group 100"/>
            <p:cNvGrpSpPr>
              <a:grpSpLocks/>
            </p:cNvGrpSpPr>
            <p:nvPr/>
          </p:nvGrpSpPr>
          <p:grpSpPr bwMode="auto">
            <a:xfrm>
              <a:off x="4800" y="3936"/>
              <a:ext cx="96" cy="96"/>
              <a:chOff x="1776" y="1008"/>
              <a:chExt cx="96" cy="96"/>
            </a:xfrm>
          </p:grpSpPr>
          <p:sp>
            <p:nvSpPr>
              <p:cNvPr id="4137" name="Line 101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8" name="Line 102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28" name="Group 103"/>
            <p:cNvGrpSpPr>
              <a:grpSpLocks/>
            </p:cNvGrpSpPr>
            <p:nvPr/>
          </p:nvGrpSpPr>
          <p:grpSpPr bwMode="auto">
            <a:xfrm>
              <a:off x="5088" y="3936"/>
              <a:ext cx="96" cy="96"/>
              <a:chOff x="1776" y="1008"/>
              <a:chExt cx="96" cy="96"/>
            </a:xfrm>
          </p:grpSpPr>
          <p:sp>
            <p:nvSpPr>
              <p:cNvPr id="4135" name="Line 104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6" name="Line 105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29" name="Group 106"/>
            <p:cNvGrpSpPr>
              <a:grpSpLocks/>
            </p:cNvGrpSpPr>
            <p:nvPr/>
          </p:nvGrpSpPr>
          <p:grpSpPr bwMode="auto">
            <a:xfrm>
              <a:off x="5376" y="3936"/>
              <a:ext cx="96" cy="96"/>
              <a:chOff x="1776" y="1008"/>
              <a:chExt cx="96" cy="96"/>
            </a:xfrm>
          </p:grpSpPr>
          <p:sp>
            <p:nvSpPr>
              <p:cNvPr id="4133" name="Line 107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4" name="Line 108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30" name="Text Box 117"/>
            <p:cNvSpPr txBox="1">
              <a:spLocks noChangeArrowheads="1"/>
            </p:cNvSpPr>
            <p:nvPr/>
          </p:nvSpPr>
          <p:spPr bwMode="auto">
            <a:xfrm>
              <a:off x="4512" y="2736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electron</a:t>
              </a:r>
            </a:p>
          </p:txBody>
        </p:sp>
        <p:sp>
          <p:nvSpPr>
            <p:cNvPr id="4131" name="Line 118"/>
            <p:cNvSpPr>
              <a:spLocks noChangeShapeType="1"/>
            </p:cNvSpPr>
            <p:nvPr/>
          </p:nvSpPr>
          <p:spPr bwMode="auto">
            <a:xfrm flipH="1">
              <a:off x="4704" y="3504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Oval 130"/>
            <p:cNvSpPr>
              <a:spLocks noChangeArrowheads="1"/>
            </p:cNvSpPr>
            <p:nvPr/>
          </p:nvSpPr>
          <p:spPr bwMode="auto">
            <a:xfrm>
              <a:off x="4608" y="321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996600"/>
                </a:gs>
                <a:gs pos="100000">
                  <a:srgbClr val="472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e</a:t>
              </a:r>
            </a:p>
          </p:txBody>
        </p:sp>
      </p:grpSp>
      <p:sp>
        <p:nvSpPr>
          <p:cNvPr id="711817" name="AutoShape 137"/>
          <p:cNvSpPr>
            <a:spLocks noChangeArrowheads="1"/>
          </p:cNvSpPr>
          <p:nvPr/>
        </p:nvSpPr>
        <p:spPr bwMode="auto">
          <a:xfrm>
            <a:off x="3952448" y="1474304"/>
            <a:ext cx="990600" cy="381000"/>
          </a:xfrm>
          <a:prstGeom prst="roundRect">
            <a:avLst>
              <a:gd name="adj" fmla="val 31819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1818" name="AutoShape 138"/>
          <p:cNvSpPr>
            <a:spLocks noChangeArrowheads="1"/>
          </p:cNvSpPr>
          <p:nvPr/>
        </p:nvSpPr>
        <p:spPr bwMode="auto">
          <a:xfrm>
            <a:off x="304800" y="1828800"/>
            <a:ext cx="2667000" cy="381000"/>
          </a:xfrm>
          <a:prstGeom prst="roundRect">
            <a:avLst>
              <a:gd name="adj" fmla="val 31819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1819" name="Text Box 139"/>
          <p:cNvSpPr txBox="1">
            <a:spLocks noChangeArrowheads="1"/>
          </p:cNvSpPr>
          <p:nvPr/>
        </p:nvSpPr>
        <p:spPr bwMode="auto">
          <a:xfrm>
            <a:off x="4343400" y="38100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9900"/>
                </a:solidFill>
              </a:rPr>
              <a:t>3.  If </a:t>
            </a:r>
            <a:r>
              <a:rPr lang="en-US" sz="2400" i="1" dirty="0">
                <a:solidFill>
                  <a:srgbClr val="009900"/>
                </a:solidFill>
              </a:rPr>
              <a:t>q</a:t>
            </a:r>
            <a:r>
              <a:rPr lang="en-US" sz="2400" dirty="0">
                <a:solidFill>
                  <a:srgbClr val="009900"/>
                </a:solidFill>
              </a:rPr>
              <a:t> is negative, change the sign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228600" y="2415847"/>
                <a:ext cx="1593578" cy="414088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415847"/>
                <a:ext cx="1593578" cy="414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8600" y="3003675"/>
                <a:ext cx="2719206" cy="461665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003675"/>
                <a:ext cx="2719206" cy="461665"/>
              </a:xfrm>
              <a:prstGeom prst="rect">
                <a:avLst/>
              </a:prstGeom>
              <a:blipFill>
                <a:blip r:embed="rId7"/>
                <a:stretch>
                  <a:fillRect b="-10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163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1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1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11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1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1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711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1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1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1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1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817" grpId="0" animBg="1"/>
      <p:bldP spid="711817" grpId="1" animBg="1"/>
      <p:bldP spid="711817" grpId="2" animBg="1"/>
      <p:bldP spid="711818" grpId="0" animBg="1"/>
      <p:bldP spid="711818" grpId="1" animBg="1"/>
      <p:bldP spid="7118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62486" y="3265658"/>
                <a:ext cx="4939746" cy="2961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A </a:t>
                </a:r>
                <a:r>
                  <a:rPr lang="en-US" sz="2000" dirty="0">
                    <a:solidFill>
                      <a:schemeClr val="tx1"/>
                    </a:solidFill>
                  </a:rPr>
                  <a:t>proton moves perpendicular to a uniform magnetic field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at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v = 1.00 </a:t>
                </a:r>
                <a:r>
                  <a:rPr lang="en-US" sz="2000" dirty="0">
                    <a:solidFill>
                      <a:schemeClr val="tx1"/>
                    </a:solidFill>
                  </a:rPr>
                  <a:t>x 10 </a:t>
                </a:r>
                <a:r>
                  <a:rPr lang="en-US" sz="2000" baseline="30000" dirty="0">
                    <a:solidFill>
                      <a:schemeClr val="tx1"/>
                    </a:solidFill>
                  </a:rPr>
                  <a:t>7</a:t>
                </a:r>
                <a:r>
                  <a:rPr lang="en-US" sz="2000" dirty="0">
                    <a:solidFill>
                      <a:schemeClr val="tx1"/>
                    </a:solidFill>
                  </a:rPr>
                  <a:t>m/s and experiences an acceleration of 2.00 x 10</a:t>
                </a:r>
                <a:r>
                  <a:rPr lang="en-US" sz="2000" baseline="30000" dirty="0">
                    <a:solidFill>
                      <a:schemeClr val="tx1"/>
                    </a:solidFill>
                  </a:rPr>
                  <a:t>13 </a:t>
                </a:r>
                <a:r>
                  <a:rPr lang="en-US" sz="2000" dirty="0">
                    <a:solidFill>
                      <a:schemeClr val="tx1"/>
                    </a:solidFill>
                  </a:rPr>
                  <a:t>m/s</a:t>
                </a:r>
                <a:r>
                  <a:rPr lang="en-US" sz="2000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sz="2000" dirty="0">
                    <a:solidFill>
                      <a:schemeClr val="tx1"/>
                    </a:solidFill>
                  </a:rPr>
                  <a:t> in the positive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x-direction </a:t>
                </a:r>
                <a:r>
                  <a:rPr lang="en-US" sz="2000" dirty="0">
                    <a:solidFill>
                      <a:schemeClr val="tx1"/>
                    </a:solidFill>
                  </a:rPr>
                  <a:t>when its velocity is in the positive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z-direction</a:t>
                </a:r>
                <a:r>
                  <a:rPr lang="en-US" sz="2000" dirty="0">
                    <a:solidFill>
                      <a:schemeClr val="tx1"/>
                    </a:solidFill>
                  </a:rPr>
                  <a:t>.  Determine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(A) the </a:t>
                </a:r>
                <a:r>
                  <a:rPr lang="en-US" sz="2000" dirty="0">
                    <a:solidFill>
                      <a:schemeClr val="tx1"/>
                    </a:solidFill>
                  </a:rPr>
                  <a:t>magnitude and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(B) direction </a:t>
                </a:r>
                <a:r>
                  <a:rPr lang="en-US" sz="2000" dirty="0">
                    <a:solidFill>
                      <a:schemeClr val="tx1"/>
                    </a:solidFill>
                  </a:rPr>
                  <a:t>of the field.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86" y="3265658"/>
                <a:ext cx="4939746" cy="2961195"/>
              </a:xfrm>
              <a:prstGeom prst="rect">
                <a:avLst/>
              </a:prstGeom>
              <a:blipFill>
                <a:blip r:embed="rId2"/>
                <a:stretch>
                  <a:fillRect l="-1235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78903" y="201820"/>
            <a:ext cx="8776253" cy="4667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White board examples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62486" y="2892289"/>
            <a:ext cx="82398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>
          <a:xfrm>
            <a:off x="218660" y="1230212"/>
            <a:ext cx="84531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 proton moves with a velocity </a:t>
            </a:r>
            <a:r>
              <a:rPr lang="en-US" sz="2000" dirty="0" smtClean="0"/>
              <a:t>v </a:t>
            </a:r>
            <a:r>
              <a:rPr lang="en-US" sz="2000" dirty="0"/>
              <a:t>= </a:t>
            </a:r>
            <a:r>
              <a:rPr lang="en-US" sz="2000" dirty="0" smtClean="0"/>
              <a:t>(2i − 4j + k) </a:t>
            </a:r>
            <a:r>
              <a:rPr lang="en-US" sz="2000" dirty="0"/>
              <a:t>m/s in a region in which the magnetic field is </a:t>
            </a:r>
            <a:r>
              <a:rPr lang="en-US" sz="2000" dirty="0" smtClean="0"/>
              <a:t>B </a:t>
            </a:r>
            <a:r>
              <a:rPr lang="en-US" sz="2000" dirty="0"/>
              <a:t>= (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smtClean="0"/>
              <a:t>+ 2j </a:t>
            </a:r>
            <a:r>
              <a:rPr lang="en-US" sz="2000" dirty="0"/>
              <a:t>− </a:t>
            </a:r>
            <a:r>
              <a:rPr lang="en-US" sz="2000" dirty="0" smtClean="0"/>
              <a:t>k) </a:t>
            </a:r>
            <a:r>
              <a:rPr lang="en-US" sz="2000" dirty="0"/>
              <a:t>T. What is the magnitude of the magnetic force this particle experiences?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377066" y="3579314"/>
            <a:ext cx="3452191" cy="2597541"/>
            <a:chOff x="4333461" y="3204517"/>
            <a:chExt cx="4306956" cy="3240694"/>
          </a:xfrm>
        </p:grpSpPr>
        <p:pic>
          <p:nvPicPr>
            <p:cNvPr id="16" name="Picture 15" descr="2907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57" t="21819" r="13042" b="56917"/>
            <a:stretch/>
          </p:blipFill>
          <p:spPr bwMode="auto">
            <a:xfrm>
              <a:off x="4333461" y="3204517"/>
              <a:ext cx="4134678" cy="32406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7" name="Straight Arrow Connector 16"/>
            <p:cNvCxnSpPr/>
            <p:nvPr/>
          </p:nvCxnSpPr>
          <p:spPr bwMode="auto">
            <a:xfrm>
              <a:off x="6056243" y="4771856"/>
              <a:ext cx="2584174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6056243" y="3339548"/>
              <a:ext cx="0" cy="126665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Oval 18"/>
            <p:cNvSpPr/>
            <p:nvPr/>
          </p:nvSpPr>
          <p:spPr bwMode="auto">
            <a:xfrm>
              <a:off x="5838119" y="4547642"/>
              <a:ext cx="436248" cy="43624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13944" y="4405068"/>
              <a:ext cx="16432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+</a:t>
              </a:r>
              <a:endParaRPr lang="en-US" sz="32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615516" y="4863117"/>
                <a:ext cx="428541" cy="910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el"/>
                  </a:rPr>
                  <a:t>x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en-US" dirty="0">
                  <a:latin typeface="Ariel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5516" y="4863117"/>
                <a:ext cx="428541" cy="910057"/>
              </a:xfrm>
              <a:prstGeom prst="rect">
                <a:avLst/>
              </a:prstGeom>
              <a:blipFill rotWithShape="0">
                <a:blip r:embed="rId4"/>
                <a:stretch>
                  <a:fillRect l="-21127" t="-4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080121" y="3534096"/>
                <a:ext cx="5883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Ariel"/>
                  </a:rPr>
                  <a:t>z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dirty="0">
                  <a:latin typeface="Ariel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121" y="3534096"/>
                <a:ext cx="588370" cy="830997"/>
              </a:xfrm>
              <a:prstGeom prst="rect">
                <a:avLst/>
              </a:prstGeom>
              <a:blipFill rotWithShape="0">
                <a:blip r:embed="rId5"/>
                <a:stretch>
                  <a:fillRect t="-5147" r="-3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6649278" y="6222073"/>
            <a:ext cx="231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y axis goes into the page</a:t>
            </a:r>
          </a:p>
          <a:p>
            <a:r>
              <a:rPr lang="en-US" sz="1600" dirty="0" smtClean="0"/>
              <a:t>B comes out of the page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9266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8203096" cy="461665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</a:rPr>
              <a:t>Differences between Electric and Magnetic Forces &amp; Fields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557" y="1311969"/>
            <a:ext cx="85344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dirty="0" smtClean="0"/>
              <a:t>Electric force is a vector along electric field, magnetic force is a vector perpendicular to magnetic field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dirty="0" smtClean="0"/>
              <a:t>Electric force acts on charged particles, regardless of whether they are moving; magnetic force only acts on </a:t>
            </a:r>
            <a:r>
              <a:rPr lang="en-US" sz="1800" u="sng" dirty="0" smtClean="0"/>
              <a:t>moving charged</a:t>
            </a:r>
            <a:r>
              <a:rPr lang="en-US" sz="1800" dirty="0" smtClean="0"/>
              <a:t> particles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dirty="0" smtClean="0"/>
              <a:t>The electric field does work in displacing a charged particle, whereas magnetic force (associated with steady magnetic field) does no work, when displacing particle (force is perpendicular to displacement). 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endParaRPr lang="en-US" sz="1800" dirty="0" smtClean="0"/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dirty="0" smtClean="0"/>
              <a:t>Magnetic field strength is measured in a unit called </a:t>
            </a:r>
            <a:r>
              <a:rPr lang="en-US" sz="1800" i="1" dirty="0" smtClean="0"/>
              <a:t>Tesla</a:t>
            </a:r>
            <a:r>
              <a:rPr lang="en-US" sz="1800" dirty="0" smtClean="0"/>
              <a:t>, abbreviated T</a:t>
            </a:r>
          </a:p>
          <a:p>
            <a:pPr marL="795338" lvl="1" indent="-338138" eaLnBrk="1" hangingPunct="1">
              <a:buFontTx/>
              <a:buChar char="•"/>
            </a:pPr>
            <a:r>
              <a:rPr lang="en-US" sz="1800" dirty="0" smtClean="0"/>
              <a:t>A Tesla is a large amount of magnetic field.  Another unit is gauss (10</a:t>
            </a:r>
            <a:r>
              <a:rPr lang="en-US" sz="1800" baseline="30000" dirty="0" smtClean="0"/>
              <a:t>4</a:t>
            </a:r>
            <a:r>
              <a:rPr lang="en-US" sz="1800" dirty="0" smtClean="0"/>
              <a:t> G = 1T)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endParaRPr lang="en-US" sz="18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64221" y="3916235"/>
            <a:ext cx="840187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910029"/>
              </p:ext>
            </p:extLst>
          </p:nvPr>
        </p:nvGraphicFramePr>
        <p:xfrm>
          <a:off x="111387" y="5880584"/>
          <a:ext cx="30035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75" name="Equation" r:id="rId4" imgW="2095200" imgH="393480" progId="Equation.DSMT4">
                  <p:embed/>
                </p:oleObj>
              </mc:Choice>
              <mc:Fallback>
                <p:oleObj name="Equation" r:id="rId4" imgW="209520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387" y="5880584"/>
                        <a:ext cx="300355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7" name="Picture 4" descr="29T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889" y="4814677"/>
            <a:ext cx="4967111" cy="204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1387" y="5220731"/>
                <a:ext cx="4148014" cy="5025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𝑈𝑛𝑖𝑡𝑠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𝑇𝑒𝑠𝑙𝑎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𝑞𝑣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~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87" y="5220731"/>
                <a:ext cx="4148014" cy="5025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70065" y="579816"/>
                <a:ext cx="1409040" cy="552331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065" y="579816"/>
                <a:ext cx="1409040" cy="552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01548" y="586583"/>
                <a:ext cx="2127442" cy="552331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548" y="586583"/>
                <a:ext cx="2127442" cy="552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61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4863548" cy="523220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Application: Cyclotron </a:t>
            </a:r>
            <a:r>
              <a:rPr lang="en-US" sz="2800" dirty="0">
                <a:solidFill>
                  <a:schemeClr val="tx1"/>
                </a:solidFill>
              </a:rPr>
              <a:t>Motion</a:t>
            </a:r>
          </a:p>
        </p:txBody>
      </p:sp>
      <p:sp>
        <p:nvSpPr>
          <p:cNvPr id="714755" name="Text Box 3"/>
          <p:cNvSpPr txBox="1">
            <a:spLocks noChangeArrowheads="1"/>
          </p:cNvSpPr>
          <p:nvPr/>
        </p:nvSpPr>
        <p:spPr bwMode="auto">
          <a:xfrm>
            <a:off x="304800" y="576472"/>
            <a:ext cx="8458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9900CC"/>
                </a:solidFill>
              </a:rPr>
              <a:t>Consider a particle of mass </a:t>
            </a:r>
            <a:r>
              <a:rPr lang="en-US" sz="2000" i="1" dirty="0">
                <a:solidFill>
                  <a:srgbClr val="9900CC"/>
                </a:solidFill>
              </a:rPr>
              <a:t>m</a:t>
            </a:r>
            <a:r>
              <a:rPr lang="en-US" sz="2000" dirty="0">
                <a:solidFill>
                  <a:srgbClr val="9900CC"/>
                </a:solidFill>
              </a:rPr>
              <a:t> and charge </a:t>
            </a:r>
            <a:r>
              <a:rPr lang="en-US" sz="2000" i="1" dirty="0">
                <a:solidFill>
                  <a:srgbClr val="9900CC"/>
                </a:solidFill>
              </a:rPr>
              <a:t>q</a:t>
            </a:r>
            <a:r>
              <a:rPr lang="en-US" sz="2000" dirty="0">
                <a:solidFill>
                  <a:srgbClr val="9900CC"/>
                </a:solidFill>
              </a:rPr>
              <a:t> moving in a </a:t>
            </a:r>
            <a:r>
              <a:rPr lang="en-US" sz="2000" i="1" dirty="0">
                <a:solidFill>
                  <a:srgbClr val="9900CC"/>
                </a:solidFill>
              </a:rPr>
              <a:t>uniform</a:t>
            </a:r>
            <a:r>
              <a:rPr lang="en-US" sz="2000" dirty="0">
                <a:solidFill>
                  <a:srgbClr val="9900CC"/>
                </a:solidFill>
              </a:rPr>
              <a:t> magnetic field of strength </a:t>
            </a:r>
            <a:r>
              <a:rPr lang="en-US" sz="2000" i="1" dirty="0" smtClean="0">
                <a:solidFill>
                  <a:srgbClr val="9900CC"/>
                </a:solidFill>
              </a:rPr>
              <a:t>B:</a:t>
            </a:r>
            <a:endParaRPr lang="en-US" sz="2000" dirty="0">
              <a:solidFill>
                <a:srgbClr val="9900CC"/>
              </a:solidFill>
              <a:sym typeface="Symbol" pitchFamily="18" charset="2"/>
            </a:endParaRPr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1447800" y="1659836"/>
            <a:ext cx="152400" cy="152400"/>
            <a:chOff x="1776" y="1008"/>
            <a:chExt cx="96" cy="96"/>
          </a:xfrm>
        </p:grpSpPr>
        <p:sp>
          <p:nvSpPr>
            <p:cNvPr id="7395" name="Line 5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96" name="Line 6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2438400" y="1507436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B</a:t>
            </a:r>
          </a:p>
        </p:txBody>
      </p:sp>
      <p:sp>
        <p:nvSpPr>
          <p:cNvPr id="714760" name="Text Box 8"/>
          <p:cNvSpPr txBox="1">
            <a:spLocks noChangeArrowheads="1"/>
          </p:cNvSpPr>
          <p:nvPr/>
        </p:nvSpPr>
        <p:spPr bwMode="auto">
          <a:xfrm>
            <a:off x="2971800" y="1583636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v</a:t>
            </a:r>
          </a:p>
        </p:txBody>
      </p:sp>
      <p:grpSp>
        <p:nvGrpSpPr>
          <p:cNvPr id="7175" name="Group 9"/>
          <p:cNvGrpSpPr>
            <a:grpSpLocks/>
          </p:cNvGrpSpPr>
          <p:nvPr/>
        </p:nvGrpSpPr>
        <p:grpSpPr bwMode="auto">
          <a:xfrm>
            <a:off x="1905000" y="1659836"/>
            <a:ext cx="152400" cy="152400"/>
            <a:chOff x="1776" y="1008"/>
            <a:chExt cx="96" cy="96"/>
          </a:xfrm>
        </p:grpSpPr>
        <p:sp>
          <p:nvSpPr>
            <p:cNvPr id="7393" name="Line 10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94" name="Line 11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76" name="Group 12"/>
          <p:cNvGrpSpPr>
            <a:grpSpLocks/>
          </p:cNvGrpSpPr>
          <p:nvPr/>
        </p:nvGrpSpPr>
        <p:grpSpPr bwMode="auto">
          <a:xfrm>
            <a:off x="2362200" y="1659836"/>
            <a:ext cx="152400" cy="152400"/>
            <a:chOff x="1776" y="1008"/>
            <a:chExt cx="96" cy="96"/>
          </a:xfrm>
        </p:grpSpPr>
        <p:sp>
          <p:nvSpPr>
            <p:cNvPr id="7391" name="Line 13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92" name="Line 14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77" name="Group 15"/>
          <p:cNvGrpSpPr>
            <a:grpSpLocks/>
          </p:cNvGrpSpPr>
          <p:nvPr/>
        </p:nvGrpSpPr>
        <p:grpSpPr bwMode="auto">
          <a:xfrm>
            <a:off x="2819400" y="1659836"/>
            <a:ext cx="152400" cy="152400"/>
            <a:chOff x="1776" y="1008"/>
            <a:chExt cx="96" cy="96"/>
          </a:xfrm>
        </p:grpSpPr>
        <p:sp>
          <p:nvSpPr>
            <p:cNvPr id="7389" name="Line 16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90" name="Line 17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78" name="Group 18"/>
          <p:cNvGrpSpPr>
            <a:grpSpLocks/>
          </p:cNvGrpSpPr>
          <p:nvPr/>
        </p:nvGrpSpPr>
        <p:grpSpPr bwMode="auto">
          <a:xfrm>
            <a:off x="3276600" y="1659836"/>
            <a:ext cx="152400" cy="152400"/>
            <a:chOff x="1776" y="1008"/>
            <a:chExt cx="96" cy="96"/>
          </a:xfrm>
        </p:grpSpPr>
        <p:sp>
          <p:nvSpPr>
            <p:cNvPr id="7387" name="Line 19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8" name="Line 20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79" name="Group 21"/>
          <p:cNvGrpSpPr>
            <a:grpSpLocks/>
          </p:cNvGrpSpPr>
          <p:nvPr/>
        </p:nvGrpSpPr>
        <p:grpSpPr bwMode="auto">
          <a:xfrm>
            <a:off x="1447800" y="2117036"/>
            <a:ext cx="152400" cy="152400"/>
            <a:chOff x="1776" y="1008"/>
            <a:chExt cx="96" cy="96"/>
          </a:xfrm>
        </p:grpSpPr>
        <p:sp>
          <p:nvSpPr>
            <p:cNvPr id="7385" name="Line 22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6" name="Line 23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80" name="Group 24"/>
          <p:cNvGrpSpPr>
            <a:grpSpLocks/>
          </p:cNvGrpSpPr>
          <p:nvPr/>
        </p:nvGrpSpPr>
        <p:grpSpPr bwMode="auto">
          <a:xfrm>
            <a:off x="1905000" y="2117036"/>
            <a:ext cx="152400" cy="152400"/>
            <a:chOff x="1776" y="1008"/>
            <a:chExt cx="96" cy="96"/>
          </a:xfrm>
        </p:grpSpPr>
        <p:sp>
          <p:nvSpPr>
            <p:cNvPr id="7383" name="Line 25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4" name="Line 26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81" name="Group 27"/>
          <p:cNvGrpSpPr>
            <a:grpSpLocks/>
          </p:cNvGrpSpPr>
          <p:nvPr/>
        </p:nvGrpSpPr>
        <p:grpSpPr bwMode="auto">
          <a:xfrm>
            <a:off x="2362200" y="2117036"/>
            <a:ext cx="152400" cy="152400"/>
            <a:chOff x="1776" y="1008"/>
            <a:chExt cx="96" cy="96"/>
          </a:xfrm>
        </p:grpSpPr>
        <p:sp>
          <p:nvSpPr>
            <p:cNvPr id="7381" name="Line 28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2" name="Line 29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82" name="Group 30"/>
          <p:cNvGrpSpPr>
            <a:grpSpLocks/>
          </p:cNvGrpSpPr>
          <p:nvPr/>
        </p:nvGrpSpPr>
        <p:grpSpPr bwMode="auto">
          <a:xfrm>
            <a:off x="2819400" y="2117036"/>
            <a:ext cx="152400" cy="152400"/>
            <a:chOff x="1776" y="1008"/>
            <a:chExt cx="96" cy="96"/>
          </a:xfrm>
        </p:grpSpPr>
        <p:sp>
          <p:nvSpPr>
            <p:cNvPr id="7379" name="Line 31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0" name="Line 32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83" name="Group 33"/>
          <p:cNvGrpSpPr>
            <a:grpSpLocks/>
          </p:cNvGrpSpPr>
          <p:nvPr/>
        </p:nvGrpSpPr>
        <p:grpSpPr bwMode="auto">
          <a:xfrm>
            <a:off x="3276600" y="2117036"/>
            <a:ext cx="152400" cy="152400"/>
            <a:chOff x="1776" y="1008"/>
            <a:chExt cx="96" cy="96"/>
          </a:xfrm>
        </p:grpSpPr>
        <p:sp>
          <p:nvSpPr>
            <p:cNvPr id="7377" name="Line 34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8" name="Line 35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84" name="Group 36"/>
          <p:cNvGrpSpPr>
            <a:grpSpLocks/>
          </p:cNvGrpSpPr>
          <p:nvPr/>
        </p:nvGrpSpPr>
        <p:grpSpPr bwMode="auto">
          <a:xfrm>
            <a:off x="1447800" y="2574236"/>
            <a:ext cx="152400" cy="152400"/>
            <a:chOff x="1776" y="1008"/>
            <a:chExt cx="96" cy="96"/>
          </a:xfrm>
        </p:grpSpPr>
        <p:sp>
          <p:nvSpPr>
            <p:cNvPr id="7375" name="Line 37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6" name="Line 38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85" name="Group 39"/>
          <p:cNvGrpSpPr>
            <a:grpSpLocks/>
          </p:cNvGrpSpPr>
          <p:nvPr/>
        </p:nvGrpSpPr>
        <p:grpSpPr bwMode="auto">
          <a:xfrm>
            <a:off x="1905000" y="2574236"/>
            <a:ext cx="152400" cy="152400"/>
            <a:chOff x="1776" y="1008"/>
            <a:chExt cx="96" cy="96"/>
          </a:xfrm>
        </p:grpSpPr>
        <p:sp>
          <p:nvSpPr>
            <p:cNvPr id="7373" name="Line 40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" name="Line 41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86" name="Group 42"/>
          <p:cNvGrpSpPr>
            <a:grpSpLocks/>
          </p:cNvGrpSpPr>
          <p:nvPr/>
        </p:nvGrpSpPr>
        <p:grpSpPr bwMode="auto">
          <a:xfrm>
            <a:off x="2362200" y="2574236"/>
            <a:ext cx="152400" cy="152400"/>
            <a:chOff x="1776" y="1008"/>
            <a:chExt cx="96" cy="96"/>
          </a:xfrm>
        </p:grpSpPr>
        <p:sp>
          <p:nvSpPr>
            <p:cNvPr id="7371" name="Line 43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2" name="Line 44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87" name="Group 45"/>
          <p:cNvGrpSpPr>
            <a:grpSpLocks/>
          </p:cNvGrpSpPr>
          <p:nvPr/>
        </p:nvGrpSpPr>
        <p:grpSpPr bwMode="auto">
          <a:xfrm>
            <a:off x="2819400" y="2574236"/>
            <a:ext cx="152400" cy="152400"/>
            <a:chOff x="1776" y="1008"/>
            <a:chExt cx="96" cy="96"/>
          </a:xfrm>
        </p:grpSpPr>
        <p:sp>
          <p:nvSpPr>
            <p:cNvPr id="7369" name="Line 46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0" name="Line 47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88" name="Group 48"/>
          <p:cNvGrpSpPr>
            <a:grpSpLocks/>
          </p:cNvGrpSpPr>
          <p:nvPr/>
        </p:nvGrpSpPr>
        <p:grpSpPr bwMode="auto">
          <a:xfrm>
            <a:off x="3276600" y="2574236"/>
            <a:ext cx="152400" cy="152400"/>
            <a:chOff x="1776" y="1008"/>
            <a:chExt cx="96" cy="96"/>
          </a:xfrm>
        </p:grpSpPr>
        <p:sp>
          <p:nvSpPr>
            <p:cNvPr id="7367" name="Line 49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68" name="Line 50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89" name="Group 51"/>
          <p:cNvGrpSpPr>
            <a:grpSpLocks/>
          </p:cNvGrpSpPr>
          <p:nvPr/>
        </p:nvGrpSpPr>
        <p:grpSpPr bwMode="auto">
          <a:xfrm>
            <a:off x="1447800" y="3031436"/>
            <a:ext cx="152400" cy="152400"/>
            <a:chOff x="1776" y="1008"/>
            <a:chExt cx="96" cy="96"/>
          </a:xfrm>
        </p:grpSpPr>
        <p:sp>
          <p:nvSpPr>
            <p:cNvPr id="7365" name="Line 52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66" name="Line 53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90" name="Group 54"/>
          <p:cNvGrpSpPr>
            <a:grpSpLocks/>
          </p:cNvGrpSpPr>
          <p:nvPr/>
        </p:nvGrpSpPr>
        <p:grpSpPr bwMode="auto">
          <a:xfrm>
            <a:off x="1905000" y="3031436"/>
            <a:ext cx="152400" cy="152400"/>
            <a:chOff x="1776" y="1008"/>
            <a:chExt cx="96" cy="96"/>
          </a:xfrm>
        </p:grpSpPr>
        <p:sp>
          <p:nvSpPr>
            <p:cNvPr id="7363" name="Line 55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64" name="Line 56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91" name="Group 57"/>
          <p:cNvGrpSpPr>
            <a:grpSpLocks/>
          </p:cNvGrpSpPr>
          <p:nvPr/>
        </p:nvGrpSpPr>
        <p:grpSpPr bwMode="auto">
          <a:xfrm>
            <a:off x="2362200" y="3031436"/>
            <a:ext cx="152400" cy="152400"/>
            <a:chOff x="1776" y="1008"/>
            <a:chExt cx="96" cy="96"/>
          </a:xfrm>
        </p:grpSpPr>
        <p:sp>
          <p:nvSpPr>
            <p:cNvPr id="7361" name="Line 58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62" name="Line 59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92" name="Group 60"/>
          <p:cNvGrpSpPr>
            <a:grpSpLocks/>
          </p:cNvGrpSpPr>
          <p:nvPr/>
        </p:nvGrpSpPr>
        <p:grpSpPr bwMode="auto">
          <a:xfrm>
            <a:off x="2819400" y="3031436"/>
            <a:ext cx="152400" cy="152400"/>
            <a:chOff x="1776" y="1008"/>
            <a:chExt cx="96" cy="96"/>
          </a:xfrm>
        </p:grpSpPr>
        <p:sp>
          <p:nvSpPr>
            <p:cNvPr id="7359" name="Line 61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60" name="Line 62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93" name="Group 63"/>
          <p:cNvGrpSpPr>
            <a:grpSpLocks/>
          </p:cNvGrpSpPr>
          <p:nvPr/>
        </p:nvGrpSpPr>
        <p:grpSpPr bwMode="auto">
          <a:xfrm>
            <a:off x="3276600" y="3031436"/>
            <a:ext cx="152400" cy="152400"/>
            <a:chOff x="1776" y="1008"/>
            <a:chExt cx="96" cy="96"/>
          </a:xfrm>
        </p:grpSpPr>
        <p:sp>
          <p:nvSpPr>
            <p:cNvPr id="7357" name="Line 64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58" name="Line 65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4818" name="Text Box 66"/>
          <p:cNvSpPr txBox="1">
            <a:spLocks noChangeArrowheads="1"/>
          </p:cNvSpPr>
          <p:nvPr/>
        </p:nvSpPr>
        <p:spPr bwMode="auto">
          <a:xfrm>
            <a:off x="1905000" y="3107636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9900CC"/>
                </a:solidFill>
              </a:rPr>
              <a:t>F</a:t>
            </a:r>
          </a:p>
        </p:txBody>
      </p:sp>
      <p:sp>
        <p:nvSpPr>
          <p:cNvPr id="714819" name="Line 67"/>
          <p:cNvSpPr>
            <a:spLocks noChangeShapeType="1"/>
          </p:cNvSpPr>
          <p:nvPr/>
        </p:nvSpPr>
        <p:spPr bwMode="auto">
          <a:xfrm flipV="1">
            <a:off x="3124200" y="2040836"/>
            <a:ext cx="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4820" name="Line 68"/>
          <p:cNvSpPr>
            <a:spLocks noChangeShapeType="1"/>
          </p:cNvSpPr>
          <p:nvPr/>
        </p:nvSpPr>
        <p:spPr bwMode="auto">
          <a:xfrm flipH="1" flipV="1">
            <a:off x="2286000" y="3336236"/>
            <a:ext cx="533400" cy="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97" name="Group 69"/>
          <p:cNvGrpSpPr>
            <a:grpSpLocks/>
          </p:cNvGrpSpPr>
          <p:nvPr/>
        </p:nvGrpSpPr>
        <p:grpSpPr bwMode="auto">
          <a:xfrm>
            <a:off x="1447800" y="3488636"/>
            <a:ext cx="152400" cy="152400"/>
            <a:chOff x="1776" y="1008"/>
            <a:chExt cx="96" cy="96"/>
          </a:xfrm>
        </p:grpSpPr>
        <p:sp>
          <p:nvSpPr>
            <p:cNvPr id="7355" name="Line 70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56" name="Line 71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98" name="Group 72"/>
          <p:cNvGrpSpPr>
            <a:grpSpLocks/>
          </p:cNvGrpSpPr>
          <p:nvPr/>
        </p:nvGrpSpPr>
        <p:grpSpPr bwMode="auto">
          <a:xfrm>
            <a:off x="1905000" y="3488636"/>
            <a:ext cx="152400" cy="152400"/>
            <a:chOff x="1776" y="1008"/>
            <a:chExt cx="96" cy="96"/>
          </a:xfrm>
        </p:grpSpPr>
        <p:sp>
          <p:nvSpPr>
            <p:cNvPr id="7353" name="Line 73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54" name="Line 74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99" name="Group 75"/>
          <p:cNvGrpSpPr>
            <a:grpSpLocks/>
          </p:cNvGrpSpPr>
          <p:nvPr/>
        </p:nvGrpSpPr>
        <p:grpSpPr bwMode="auto">
          <a:xfrm>
            <a:off x="2362200" y="3488636"/>
            <a:ext cx="152400" cy="152400"/>
            <a:chOff x="1776" y="1008"/>
            <a:chExt cx="96" cy="96"/>
          </a:xfrm>
        </p:grpSpPr>
        <p:sp>
          <p:nvSpPr>
            <p:cNvPr id="7351" name="Line 76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52" name="Line 77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00" name="Group 78"/>
          <p:cNvGrpSpPr>
            <a:grpSpLocks/>
          </p:cNvGrpSpPr>
          <p:nvPr/>
        </p:nvGrpSpPr>
        <p:grpSpPr bwMode="auto">
          <a:xfrm>
            <a:off x="2819400" y="3488636"/>
            <a:ext cx="152400" cy="152400"/>
            <a:chOff x="1776" y="1008"/>
            <a:chExt cx="96" cy="96"/>
          </a:xfrm>
        </p:grpSpPr>
        <p:sp>
          <p:nvSpPr>
            <p:cNvPr id="7349" name="Line 79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50" name="Line 80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01" name="Group 81"/>
          <p:cNvGrpSpPr>
            <a:grpSpLocks/>
          </p:cNvGrpSpPr>
          <p:nvPr/>
        </p:nvGrpSpPr>
        <p:grpSpPr bwMode="auto">
          <a:xfrm>
            <a:off x="3276600" y="3488636"/>
            <a:ext cx="152400" cy="152400"/>
            <a:chOff x="1776" y="1008"/>
            <a:chExt cx="96" cy="96"/>
          </a:xfrm>
        </p:grpSpPr>
        <p:sp>
          <p:nvSpPr>
            <p:cNvPr id="7347" name="Line 82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8" name="Line 83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02" name="Group 84"/>
          <p:cNvGrpSpPr>
            <a:grpSpLocks/>
          </p:cNvGrpSpPr>
          <p:nvPr/>
        </p:nvGrpSpPr>
        <p:grpSpPr bwMode="auto">
          <a:xfrm>
            <a:off x="990600" y="1659836"/>
            <a:ext cx="152400" cy="152400"/>
            <a:chOff x="1776" y="1008"/>
            <a:chExt cx="96" cy="96"/>
          </a:xfrm>
        </p:grpSpPr>
        <p:sp>
          <p:nvSpPr>
            <p:cNvPr id="7345" name="Line 85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6" name="Line 86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03" name="Group 87"/>
          <p:cNvGrpSpPr>
            <a:grpSpLocks/>
          </p:cNvGrpSpPr>
          <p:nvPr/>
        </p:nvGrpSpPr>
        <p:grpSpPr bwMode="auto">
          <a:xfrm>
            <a:off x="990600" y="2117036"/>
            <a:ext cx="152400" cy="152400"/>
            <a:chOff x="1776" y="1008"/>
            <a:chExt cx="96" cy="96"/>
          </a:xfrm>
        </p:grpSpPr>
        <p:sp>
          <p:nvSpPr>
            <p:cNvPr id="7343" name="Line 88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4" name="Line 89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04" name="Group 90"/>
          <p:cNvGrpSpPr>
            <a:grpSpLocks/>
          </p:cNvGrpSpPr>
          <p:nvPr/>
        </p:nvGrpSpPr>
        <p:grpSpPr bwMode="auto">
          <a:xfrm>
            <a:off x="990600" y="2574236"/>
            <a:ext cx="152400" cy="152400"/>
            <a:chOff x="1776" y="1008"/>
            <a:chExt cx="96" cy="96"/>
          </a:xfrm>
        </p:grpSpPr>
        <p:sp>
          <p:nvSpPr>
            <p:cNvPr id="7341" name="Line 91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2" name="Line 92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05" name="Group 93"/>
          <p:cNvGrpSpPr>
            <a:grpSpLocks/>
          </p:cNvGrpSpPr>
          <p:nvPr/>
        </p:nvGrpSpPr>
        <p:grpSpPr bwMode="auto">
          <a:xfrm>
            <a:off x="990600" y="3031436"/>
            <a:ext cx="152400" cy="152400"/>
            <a:chOff x="1776" y="1008"/>
            <a:chExt cx="96" cy="96"/>
          </a:xfrm>
        </p:grpSpPr>
        <p:sp>
          <p:nvSpPr>
            <p:cNvPr id="7339" name="Line 94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0" name="Line 95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06" name="Group 96"/>
          <p:cNvGrpSpPr>
            <a:grpSpLocks/>
          </p:cNvGrpSpPr>
          <p:nvPr/>
        </p:nvGrpSpPr>
        <p:grpSpPr bwMode="auto">
          <a:xfrm>
            <a:off x="990600" y="3488636"/>
            <a:ext cx="152400" cy="152400"/>
            <a:chOff x="1776" y="1008"/>
            <a:chExt cx="96" cy="96"/>
          </a:xfrm>
        </p:grpSpPr>
        <p:sp>
          <p:nvSpPr>
            <p:cNvPr id="7337" name="Line 97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8" name="Line 98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07" name="Group 99"/>
          <p:cNvGrpSpPr>
            <a:grpSpLocks/>
          </p:cNvGrpSpPr>
          <p:nvPr/>
        </p:nvGrpSpPr>
        <p:grpSpPr bwMode="auto">
          <a:xfrm>
            <a:off x="533400" y="1659836"/>
            <a:ext cx="152400" cy="152400"/>
            <a:chOff x="1776" y="1008"/>
            <a:chExt cx="96" cy="96"/>
          </a:xfrm>
        </p:grpSpPr>
        <p:sp>
          <p:nvSpPr>
            <p:cNvPr id="7335" name="Line 100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6" name="Line 101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08" name="Group 102"/>
          <p:cNvGrpSpPr>
            <a:grpSpLocks/>
          </p:cNvGrpSpPr>
          <p:nvPr/>
        </p:nvGrpSpPr>
        <p:grpSpPr bwMode="auto">
          <a:xfrm>
            <a:off x="533400" y="2117036"/>
            <a:ext cx="152400" cy="152400"/>
            <a:chOff x="1776" y="1008"/>
            <a:chExt cx="96" cy="96"/>
          </a:xfrm>
        </p:grpSpPr>
        <p:sp>
          <p:nvSpPr>
            <p:cNvPr id="7333" name="Line 103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4" name="Line 104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09" name="Group 105"/>
          <p:cNvGrpSpPr>
            <a:grpSpLocks/>
          </p:cNvGrpSpPr>
          <p:nvPr/>
        </p:nvGrpSpPr>
        <p:grpSpPr bwMode="auto">
          <a:xfrm>
            <a:off x="533400" y="2574236"/>
            <a:ext cx="152400" cy="152400"/>
            <a:chOff x="1776" y="1008"/>
            <a:chExt cx="96" cy="96"/>
          </a:xfrm>
        </p:grpSpPr>
        <p:sp>
          <p:nvSpPr>
            <p:cNvPr id="7331" name="Line 106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2" name="Line 107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10" name="Group 108"/>
          <p:cNvGrpSpPr>
            <a:grpSpLocks/>
          </p:cNvGrpSpPr>
          <p:nvPr/>
        </p:nvGrpSpPr>
        <p:grpSpPr bwMode="auto">
          <a:xfrm>
            <a:off x="533400" y="3031436"/>
            <a:ext cx="152400" cy="152400"/>
            <a:chOff x="1776" y="1008"/>
            <a:chExt cx="96" cy="96"/>
          </a:xfrm>
        </p:grpSpPr>
        <p:sp>
          <p:nvSpPr>
            <p:cNvPr id="7329" name="Line 109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0" name="Line 110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11" name="Group 111"/>
          <p:cNvGrpSpPr>
            <a:grpSpLocks/>
          </p:cNvGrpSpPr>
          <p:nvPr/>
        </p:nvGrpSpPr>
        <p:grpSpPr bwMode="auto">
          <a:xfrm>
            <a:off x="533400" y="3488636"/>
            <a:ext cx="152400" cy="152400"/>
            <a:chOff x="1776" y="1008"/>
            <a:chExt cx="96" cy="96"/>
          </a:xfrm>
        </p:grpSpPr>
        <p:sp>
          <p:nvSpPr>
            <p:cNvPr id="7327" name="Line 112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8" name="Line 113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12" name="Group 114"/>
          <p:cNvGrpSpPr>
            <a:grpSpLocks/>
          </p:cNvGrpSpPr>
          <p:nvPr/>
        </p:nvGrpSpPr>
        <p:grpSpPr bwMode="auto">
          <a:xfrm>
            <a:off x="1447800" y="3945836"/>
            <a:ext cx="152400" cy="152400"/>
            <a:chOff x="1776" y="1008"/>
            <a:chExt cx="96" cy="96"/>
          </a:xfrm>
        </p:grpSpPr>
        <p:sp>
          <p:nvSpPr>
            <p:cNvPr id="7325" name="Line 115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6" name="Line 116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13" name="Group 117"/>
          <p:cNvGrpSpPr>
            <a:grpSpLocks/>
          </p:cNvGrpSpPr>
          <p:nvPr/>
        </p:nvGrpSpPr>
        <p:grpSpPr bwMode="auto">
          <a:xfrm>
            <a:off x="1905000" y="3945836"/>
            <a:ext cx="152400" cy="152400"/>
            <a:chOff x="1776" y="1008"/>
            <a:chExt cx="96" cy="96"/>
          </a:xfrm>
        </p:grpSpPr>
        <p:sp>
          <p:nvSpPr>
            <p:cNvPr id="7323" name="Line 118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4" name="Line 119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14" name="Group 120"/>
          <p:cNvGrpSpPr>
            <a:grpSpLocks/>
          </p:cNvGrpSpPr>
          <p:nvPr/>
        </p:nvGrpSpPr>
        <p:grpSpPr bwMode="auto">
          <a:xfrm>
            <a:off x="2362200" y="3945836"/>
            <a:ext cx="152400" cy="152400"/>
            <a:chOff x="1776" y="1008"/>
            <a:chExt cx="96" cy="96"/>
          </a:xfrm>
        </p:grpSpPr>
        <p:sp>
          <p:nvSpPr>
            <p:cNvPr id="7321" name="Line 121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2" name="Line 122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15" name="Group 123"/>
          <p:cNvGrpSpPr>
            <a:grpSpLocks/>
          </p:cNvGrpSpPr>
          <p:nvPr/>
        </p:nvGrpSpPr>
        <p:grpSpPr bwMode="auto">
          <a:xfrm>
            <a:off x="2819400" y="3945836"/>
            <a:ext cx="152400" cy="152400"/>
            <a:chOff x="1776" y="1008"/>
            <a:chExt cx="96" cy="96"/>
          </a:xfrm>
        </p:grpSpPr>
        <p:sp>
          <p:nvSpPr>
            <p:cNvPr id="7319" name="Line 124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0" name="Line 125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16" name="Group 126"/>
          <p:cNvGrpSpPr>
            <a:grpSpLocks/>
          </p:cNvGrpSpPr>
          <p:nvPr/>
        </p:nvGrpSpPr>
        <p:grpSpPr bwMode="auto">
          <a:xfrm>
            <a:off x="3276600" y="3945836"/>
            <a:ext cx="152400" cy="152400"/>
            <a:chOff x="1776" y="1008"/>
            <a:chExt cx="96" cy="96"/>
          </a:xfrm>
        </p:grpSpPr>
        <p:sp>
          <p:nvSpPr>
            <p:cNvPr id="7317" name="Line 127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8" name="Line 128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17" name="Group 129"/>
          <p:cNvGrpSpPr>
            <a:grpSpLocks/>
          </p:cNvGrpSpPr>
          <p:nvPr/>
        </p:nvGrpSpPr>
        <p:grpSpPr bwMode="auto">
          <a:xfrm>
            <a:off x="990600" y="3945836"/>
            <a:ext cx="152400" cy="152400"/>
            <a:chOff x="1776" y="1008"/>
            <a:chExt cx="96" cy="96"/>
          </a:xfrm>
        </p:grpSpPr>
        <p:sp>
          <p:nvSpPr>
            <p:cNvPr id="7315" name="Line 130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6" name="Line 131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18" name="Group 132"/>
          <p:cNvGrpSpPr>
            <a:grpSpLocks/>
          </p:cNvGrpSpPr>
          <p:nvPr/>
        </p:nvGrpSpPr>
        <p:grpSpPr bwMode="auto">
          <a:xfrm>
            <a:off x="533400" y="3945836"/>
            <a:ext cx="152400" cy="152400"/>
            <a:chOff x="1776" y="1008"/>
            <a:chExt cx="96" cy="96"/>
          </a:xfrm>
        </p:grpSpPr>
        <p:sp>
          <p:nvSpPr>
            <p:cNvPr id="7313" name="Line 133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4" name="Line 134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19" name="Group 135"/>
          <p:cNvGrpSpPr>
            <a:grpSpLocks/>
          </p:cNvGrpSpPr>
          <p:nvPr/>
        </p:nvGrpSpPr>
        <p:grpSpPr bwMode="auto">
          <a:xfrm>
            <a:off x="1447800" y="4403036"/>
            <a:ext cx="152400" cy="152400"/>
            <a:chOff x="1776" y="1008"/>
            <a:chExt cx="96" cy="96"/>
          </a:xfrm>
        </p:grpSpPr>
        <p:sp>
          <p:nvSpPr>
            <p:cNvPr id="7311" name="Line 136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2" name="Line 137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20" name="Group 138"/>
          <p:cNvGrpSpPr>
            <a:grpSpLocks/>
          </p:cNvGrpSpPr>
          <p:nvPr/>
        </p:nvGrpSpPr>
        <p:grpSpPr bwMode="auto">
          <a:xfrm>
            <a:off x="1905000" y="4403036"/>
            <a:ext cx="152400" cy="152400"/>
            <a:chOff x="1776" y="1008"/>
            <a:chExt cx="96" cy="96"/>
          </a:xfrm>
        </p:grpSpPr>
        <p:sp>
          <p:nvSpPr>
            <p:cNvPr id="7309" name="Line 139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0" name="Line 140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21" name="Group 141"/>
          <p:cNvGrpSpPr>
            <a:grpSpLocks/>
          </p:cNvGrpSpPr>
          <p:nvPr/>
        </p:nvGrpSpPr>
        <p:grpSpPr bwMode="auto">
          <a:xfrm>
            <a:off x="2362200" y="4403036"/>
            <a:ext cx="152400" cy="152400"/>
            <a:chOff x="1776" y="1008"/>
            <a:chExt cx="96" cy="96"/>
          </a:xfrm>
        </p:grpSpPr>
        <p:sp>
          <p:nvSpPr>
            <p:cNvPr id="7307" name="Line 142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8" name="Line 143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22" name="Group 144"/>
          <p:cNvGrpSpPr>
            <a:grpSpLocks/>
          </p:cNvGrpSpPr>
          <p:nvPr/>
        </p:nvGrpSpPr>
        <p:grpSpPr bwMode="auto">
          <a:xfrm>
            <a:off x="2819400" y="4403036"/>
            <a:ext cx="152400" cy="152400"/>
            <a:chOff x="1776" y="1008"/>
            <a:chExt cx="96" cy="96"/>
          </a:xfrm>
        </p:grpSpPr>
        <p:sp>
          <p:nvSpPr>
            <p:cNvPr id="7305" name="Line 145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6" name="Line 146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23" name="Group 147"/>
          <p:cNvGrpSpPr>
            <a:grpSpLocks/>
          </p:cNvGrpSpPr>
          <p:nvPr/>
        </p:nvGrpSpPr>
        <p:grpSpPr bwMode="auto">
          <a:xfrm>
            <a:off x="3276600" y="4403036"/>
            <a:ext cx="152400" cy="152400"/>
            <a:chOff x="1776" y="1008"/>
            <a:chExt cx="96" cy="96"/>
          </a:xfrm>
        </p:grpSpPr>
        <p:sp>
          <p:nvSpPr>
            <p:cNvPr id="7303" name="Line 148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4" name="Line 149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24" name="Group 150"/>
          <p:cNvGrpSpPr>
            <a:grpSpLocks/>
          </p:cNvGrpSpPr>
          <p:nvPr/>
        </p:nvGrpSpPr>
        <p:grpSpPr bwMode="auto">
          <a:xfrm>
            <a:off x="990600" y="4403036"/>
            <a:ext cx="152400" cy="152400"/>
            <a:chOff x="1776" y="1008"/>
            <a:chExt cx="96" cy="96"/>
          </a:xfrm>
        </p:grpSpPr>
        <p:sp>
          <p:nvSpPr>
            <p:cNvPr id="7301" name="Line 151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2" name="Line 152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25" name="Group 153"/>
          <p:cNvGrpSpPr>
            <a:grpSpLocks/>
          </p:cNvGrpSpPr>
          <p:nvPr/>
        </p:nvGrpSpPr>
        <p:grpSpPr bwMode="auto">
          <a:xfrm>
            <a:off x="533400" y="4403036"/>
            <a:ext cx="152400" cy="152400"/>
            <a:chOff x="1776" y="1008"/>
            <a:chExt cx="96" cy="96"/>
          </a:xfrm>
        </p:grpSpPr>
        <p:sp>
          <p:nvSpPr>
            <p:cNvPr id="7299" name="Line 154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0" name="Line 155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4908" name="Arc 156"/>
          <p:cNvSpPr>
            <a:spLocks/>
          </p:cNvSpPr>
          <p:nvPr/>
        </p:nvSpPr>
        <p:spPr bwMode="auto">
          <a:xfrm>
            <a:off x="1755775" y="1964636"/>
            <a:ext cx="1368425" cy="1371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27" name="Group 157"/>
          <p:cNvGrpSpPr>
            <a:grpSpLocks/>
          </p:cNvGrpSpPr>
          <p:nvPr/>
        </p:nvGrpSpPr>
        <p:grpSpPr bwMode="auto">
          <a:xfrm>
            <a:off x="76200" y="1659836"/>
            <a:ext cx="152400" cy="152400"/>
            <a:chOff x="1776" y="1008"/>
            <a:chExt cx="96" cy="96"/>
          </a:xfrm>
        </p:grpSpPr>
        <p:sp>
          <p:nvSpPr>
            <p:cNvPr id="7297" name="Line 158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8" name="Line 159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28" name="Group 160"/>
          <p:cNvGrpSpPr>
            <a:grpSpLocks/>
          </p:cNvGrpSpPr>
          <p:nvPr/>
        </p:nvGrpSpPr>
        <p:grpSpPr bwMode="auto">
          <a:xfrm>
            <a:off x="76200" y="2117036"/>
            <a:ext cx="152400" cy="152400"/>
            <a:chOff x="1776" y="1008"/>
            <a:chExt cx="96" cy="96"/>
          </a:xfrm>
        </p:grpSpPr>
        <p:sp>
          <p:nvSpPr>
            <p:cNvPr id="7295" name="Line 161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6" name="Line 162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29" name="Group 163"/>
          <p:cNvGrpSpPr>
            <a:grpSpLocks/>
          </p:cNvGrpSpPr>
          <p:nvPr/>
        </p:nvGrpSpPr>
        <p:grpSpPr bwMode="auto">
          <a:xfrm>
            <a:off x="76200" y="2574236"/>
            <a:ext cx="152400" cy="152400"/>
            <a:chOff x="1776" y="1008"/>
            <a:chExt cx="96" cy="96"/>
          </a:xfrm>
        </p:grpSpPr>
        <p:sp>
          <p:nvSpPr>
            <p:cNvPr id="7293" name="Line 164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4" name="Line 165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30" name="Group 166"/>
          <p:cNvGrpSpPr>
            <a:grpSpLocks/>
          </p:cNvGrpSpPr>
          <p:nvPr/>
        </p:nvGrpSpPr>
        <p:grpSpPr bwMode="auto">
          <a:xfrm>
            <a:off x="76200" y="3031436"/>
            <a:ext cx="152400" cy="152400"/>
            <a:chOff x="1776" y="1008"/>
            <a:chExt cx="96" cy="96"/>
          </a:xfrm>
        </p:grpSpPr>
        <p:sp>
          <p:nvSpPr>
            <p:cNvPr id="7291" name="Line 167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2" name="Line 168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31" name="Group 169"/>
          <p:cNvGrpSpPr>
            <a:grpSpLocks/>
          </p:cNvGrpSpPr>
          <p:nvPr/>
        </p:nvGrpSpPr>
        <p:grpSpPr bwMode="auto">
          <a:xfrm>
            <a:off x="76200" y="3488636"/>
            <a:ext cx="152400" cy="152400"/>
            <a:chOff x="1776" y="1008"/>
            <a:chExt cx="96" cy="96"/>
          </a:xfrm>
        </p:grpSpPr>
        <p:sp>
          <p:nvSpPr>
            <p:cNvPr id="7289" name="Line 170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0" name="Line 171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32" name="Group 172"/>
          <p:cNvGrpSpPr>
            <a:grpSpLocks/>
          </p:cNvGrpSpPr>
          <p:nvPr/>
        </p:nvGrpSpPr>
        <p:grpSpPr bwMode="auto">
          <a:xfrm>
            <a:off x="76200" y="3945836"/>
            <a:ext cx="152400" cy="152400"/>
            <a:chOff x="1776" y="1008"/>
            <a:chExt cx="96" cy="96"/>
          </a:xfrm>
        </p:grpSpPr>
        <p:sp>
          <p:nvSpPr>
            <p:cNvPr id="7287" name="Line 173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8" name="Line 174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33" name="Group 175"/>
          <p:cNvGrpSpPr>
            <a:grpSpLocks/>
          </p:cNvGrpSpPr>
          <p:nvPr/>
        </p:nvGrpSpPr>
        <p:grpSpPr bwMode="auto">
          <a:xfrm>
            <a:off x="76200" y="4403036"/>
            <a:ext cx="152400" cy="152400"/>
            <a:chOff x="1776" y="1008"/>
            <a:chExt cx="96" cy="96"/>
          </a:xfrm>
        </p:grpSpPr>
        <p:sp>
          <p:nvSpPr>
            <p:cNvPr id="7285" name="Line 176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6" name="Line 177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4930" name="Arc 178"/>
          <p:cNvSpPr>
            <a:spLocks/>
          </p:cNvSpPr>
          <p:nvPr/>
        </p:nvSpPr>
        <p:spPr bwMode="auto">
          <a:xfrm rot="-5400000">
            <a:off x="382587" y="1963049"/>
            <a:ext cx="1368425" cy="1371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931" name="Arc 179"/>
          <p:cNvSpPr>
            <a:spLocks/>
          </p:cNvSpPr>
          <p:nvPr/>
        </p:nvSpPr>
        <p:spPr bwMode="auto">
          <a:xfrm rot="10800000">
            <a:off x="381000" y="3336236"/>
            <a:ext cx="1368425" cy="1371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36" name="Group 180"/>
          <p:cNvGrpSpPr>
            <a:grpSpLocks/>
          </p:cNvGrpSpPr>
          <p:nvPr/>
        </p:nvGrpSpPr>
        <p:grpSpPr bwMode="auto">
          <a:xfrm>
            <a:off x="1447800" y="4860236"/>
            <a:ext cx="152400" cy="152400"/>
            <a:chOff x="1776" y="1008"/>
            <a:chExt cx="96" cy="96"/>
          </a:xfrm>
        </p:grpSpPr>
        <p:sp>
          <p:nvSpPr>
            <p:cNvPr id="7283" name="Line 181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4" name="Line 182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37" name="Group 183"/>
          <p:cNvGrpSpPr>
            <a:grpSpLocks/>
          </p:cNvGrpSpPr>
          <p:nvPr/>
        </p:nvGrpSpPr>
        <p:grpSpPr bwMode="auto">
          <a:xfrm>
            <a:off x="1905000" y="4860236"/>
            <a:ext cx="152400" cy="152400"/>
            <a:chOff x="1776" y="1008"/>
            <a:chExt cx="96" cy="96"/>
          </a:xfrm>
        </p:grpSpPr>
        <p:sp>
          <p:nvSpPr>
            <p:cNvPr id="7281" name="Line 184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" name="Line 185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38" name="Group 186"/>
          <p:cNvGrpSpPr>
            <a:grpSpLocks/>
          </p:cNvGrpSpPr>
          <p:nvPr/>
        </p:nvGrpSpPr>
        <p:grpSpPr bwMode="auto">
          <a:xfrm>
            <a:off x="2362200" y="4860236"/>
            <a:ext cx="152400" cy="152400"/>
            <a:chOff x="1776" y="1008"/>
            <a:chExt cx="96" cy="96"/>
          </a:xfrm>
        </p:grpSpPr>
        <p:sp>
          <p:nvSpPr>
            <p:cNvPr id="7279" name="Line 187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0" name="Line 188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39" name="Group 189"/>
          <p:cNvGrpSpPr>
            <a:grpSpLocks/>
          </p:cNvGrpSpPr>
          <p:nvPr/>
        </p:nvGrpSpPr>
        <p:grpSpPr bwMode="auto">
          <a:xfrm>
            <a:off x="2819400" y="4860236"/>
            <a:ext cx="152400" cy="152400"/>
            <a:chOff x="1776" y="1008"/>
            <a:chExt cx="96" cy="96"/>
          </a:xfrm>
        </p:grpSpPr>
        <p:sp>
          <p:nvSpPr>
            <p:cNvPr id="7277" name="Line 190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" name="Line 191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40" name="Group 192"/>
          <p:cNvGrpSpPr>
            <a:grpSpLocks/>
          </p:cNvGrpSpPr>
          <p:nvPr/>
        </p:nvGrpSpPr>
        <p:grpSpPr bwMode="auto">
          <a:xfrm>
            <a:off x="3276600" y="4860236"/>
            <a:ext cx="152400" cy="152400"/>
            <a:chOff x="1776" y="1008"/>
            <a:chExt cx="96" cy="96"/>
          </a:xfrm>
        </p:grpSpPr>
        <p:sp>
          <p:nvSpPr>
            <p:cNvPr id="7275" name="Line 193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" name="Line 194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41" name="Group 195"/>
          <p:cNvGrpSpPr>
            <a:grpSpLocks/>
          </p:cNvGrpSpPr>
          <p:nvPr/>
        </p:nvGrpSpPr>
        <p:grpSpPr bwMode="auto">
          <a:xfrm>
            <a:off x="990600" y="4860236"/>
            <a:ext cx="152400" cy="152400"/>
            <a:chOff x="1776" y="1008"/>
            <a:chExt cx="96" cy="96"/>
          </a:xfrm>
        </p:grpSpPr>
        <p:sp>
          <p:nvSpPr>
            <p:cNvPr id="7273" name="Line 196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4" name="Line 197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42" name="Group 198"/>
          <p:cNvGrpSpPr>
            <a:grpSpLocks/>
          </p:cNvGrpSpPr>
          <p:nvPr/>
        </p:nvGrpSpPr>
        <p:grpSpPr bwMode="auto">
          <a:xfrm>
            <a:off x="533400" y="4860236"/>
            <a:ext cx="152400" cy="152400"/>
            <a:chOff x="1776" y="1008"/>
            <a:chExt cx="96" cy="96"/>
          </a:xfrm>
        </p:grpSpPr>
        <p:sp>
          <p:nvSpPr>
            <p:cNvPr id="7271" name="Line 199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" name="Line 200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43" name="Group 201"/>
          <p:cNvGrpSpPr>
            <a:grpSpLocks/>
          </p:cNvGrpSpPr>
          <p:nvPr/>
        </p:nvGrpSpPr>
        <p:grpSpPr bwMode="auto">
          <a:xfrm>
            <a:off x="76200" y="4860236"/>
            <a:ext cx="152400" cy="152400"/>
            <a:chOff x="1776" y="1008"/>
            <a:chExt cx="96" cy="96"/>
          </a:xfrm>
        </p:grpSpPr>
        <p:sp>
          <p:nvSpPr>
            <p:cNvPr id="7269" name="Line 202"/>
            <p:cNvSpPr>
              <a:spLocks noChangeShapeType="1"/>
            </p:cNvSpPr>
            <p:nvPr/>
          </p:nvSpPr>
          <p:spPr bwMode="auto">
            <a:xfrm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0" name="Line 203"/>
            <p:cNvSpPr>
              <a:spLocks noChangeShapeType="1"/>
            </p:cNvSpPr>
            <p:nvPr/>
          </p:nvSpPr>
          <p:spPr bwMode="auto">
            <a:xfrm flipH="1">
              <a:off x="1776" y="1008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4956" name="Text Box 204"/>
          <p:cNvSpPr txBox="1">
            <a:spLocks noChangeArrowheads="1"/>
          </p:cNvSpPr>
          <p:nvPr/>
        </p:nvSpPr>
        <p:spPr bwMode="auto">
          <a:xfrm>
            <a:off x="152400" y="1812236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714957" name="Line 205"/>
          <p:cNvSpPr>
            <a:spLocks noChangeShapeType="1"/>
          </p:cNvSpPr>
          <p:nvPr/>
        </p:nvSpPr>
        <p:spPr bwMode="auto">
          <a:xfrm rot="16200000" flipV="1">
            <a:off x="990600" y="1431236"/>
            <a:ext cx="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4958" name="Text Box 206"/>
          <p:cNvSpPr txBox="1">
            <a:spLocks noChangeArrowheads="1"/>
          </p:cNvSpPr>
          <p:nvPr/>
        </p:nvSpPr>
        <p:spPr bwMode="auto">
          <a:xfrm>
            <a:off x="1524000" y="2726636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9900CC"/>
                </a:solidFill>
              </a:rPr>
              <a:t>F</a:t>
            </a:r>
          </a:p>
        </p:txBody>
      </p:sp>
      <p:sp>
        <p:nvSpPr>
          <p:cNvPr id="714959" name="Line 207"/>
          <p:cNvSpPr>
            <a:spLocks noChangeShapeType="1"/>
          </p:cNvSpPr>
          <p:nvPr/>
        </p:nvSpPr>
        <p:spPr bwMode="auto">
          <a:xfrm rot="-5400000" flipH="1" flipV="1">
            <a:off x="1485900" y="2459936"/>
            <a:ext cx="533400" cy="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4960" name="Text Box 208"/>
          <p:cNvSpPr txBox="1">
            <a:spLocks noChangeArrowheads="1"/>
          </p:cNvSpPr>
          <p:nvPr/>
        </p:nvSpPr>
        <p:spPr bwMode="auto">
          <a:xfrm>
            <a:off x="228600" y="4631636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714961" name="Line 209"/>
          <p:cNvSpPr>
            <a:spLocks noChangeShapeType="1"/>
          </p:cNvSpPr>
          <p:nvPr/>
        </p:nvSpPr>
        <p:spPr bwMode="auto">
          <a:xfrm rot="10800000" flipV="1">
            <a:off x="381000" y="3564836"/>
            <a:ext cx="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4962" name="Text Box 210"/>
          <p:cNvSpPr txBox="1">
            <a:spLocks noChangeArrowheads="1"/>
          </p:cNvSpPr>
          <p:nvPr/>
        </p:nvSpPr>
        <p:spPr bwMode="auto">
          <a:xfrm>
            <a:off x="3200400" y="4479236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714963" name="Line 211"/>
          <p:cNvSpPr>
            <a:spLocks noChangeShapeType="1"/>
          </p:cNvSpPr>
          <p:nvPr/>
        </p:nvSpPr>
        <p:spPr bwMode="auto">
          <a:xfrm rot="5400000" flipV="1">
            <a:off x="2667000" y="4174436"/>
            <a:ext cx="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4964" name="Arc 212"/>
          <p:cNvSpPr>
            <a:spLocks/>
          </p:cNvSpPr>
          <p:nvPr/>
        </p:nvSpPr>
        <p:spPr bwMode="auto">
          <a:xfrm rot="5400000">
            <a:off x="1754187" y="3334649"/>
            <a:ext cx="1368425" cy="1371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965" name="Text Box 213"/>
          <p:cNvSpPr txBox="1">
            <a:spLocks noChangeArrowheads="1"/>
          </p:cNvSpPr>
          <p:nvPr/>
        </p:nvSpPr>
        <p:spPr bwMode="auto">
          <a:xfrm>
            <a:off x="1219200" y="3107636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9900CC"/>
                </a:solidFill>
              </a:rPr>
              <a:t>F</a:t>
            </a:r>
          </a:p>
        </p:txBody>
      </p:sp>
      <p:sp>
        <p:nvSpPr>
          <p:cNvPr id="714966" name="Line 214"/>
          <p:cNvSpPr>
            <a:spLocks noChangeShapeType="1"/>
          </p:cNvSpPr>
          <p:nvPr/>
        </p:nvSpPr>
        <p:spPr bwMode="auto">
          <a:xfrm rot="10800000" flipH="1" flipV="1">
            <a:off x="685800" y="3336236"/>
            <a:ext cx="533400" cy="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4967" name="Line 215"/>
          <p:cNvSpPr>
            <a:spLocks noChangeShapeType="1"/>
          </p:cNvSpPr>
          <p:nvPr/>
        </p:nvSpPr>
        <p:spPr bwMode="auto">
          <a:xfrm rot="5400000" flipH="1" flipV="1">
            <a:off x="1485900" y="4136336"/>
            <a:ext cx="533400" cy="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4968" name="Oval 216"/>
          <p:cNvSpPr>
            <a:spLocks noChangeArrowheads="1"/>
          </p:cNvSpPr>
          <p:nvPr/>
        </p:nvSpPr>
        <p:spPr bwMode="auto">
          <a:xfrm>
            <a:off x="2895600" y="3107636"/>
            <a:ext cx="457200" cy="4572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b="1" i="1"/>
              <a:t>q</a:t>
            </a:r>
          </a:p>
        </p:txBody>
      </p:sp>
      <p:sp>
        <p:nvSpPr>
          <p:cNvPr id="714969" name="Text Box 217"/>
          <p:cNvSpPr txBox="1">
            <a:spLocks noChangeArrowheads="1"/>
          </p:cNvSpPr>
          <p:nvPr/>
        </p:nvSpPr>
        <p:spPr bwMode="auto">
          <a:xfrm>
            <a:off x="1600200" y="3412436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9900CC"/>
                </a:solidFill>
              </a:rPr>
              <a:t>F</a:t>
            </a:r>
          </a:p>
        </p:txBody>
      </p:sp>
      <p:sp>
        <p:nvSpPr>
          <p:cNvPr id="714970" name="Text Box 218"/>
          <p:cNvSpPr txBox="1">
            <a:spLocks noChangeArrowheads="1"/>
          </p:cNvSpPr>
          <p:nvPr/>
        </p:nvSpPr>
        <p:spPr bwMode="auto">
          <a:xfrm>
            <a:off x="3733800" y="1286539"/>
            <a:ext cx="51816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225425" indent="-225425" eaLnBrk="1" hangingPunct="1">
              <a:lnSpc>
                <a:spcPct val="150000"/>
              </a:lnSpc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Motion is uniform circular motion</a:t>
            </a:r>
          </a:p>
          <a:p>
            <a:pPr marL="225425" indent="-225425" eaLnBrk="1" hangingPunct="1">
              <a:lnSpc>
                <a:spcPct val="150000"/>
              </a:lnSpc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Centripetal force </a:t>
            </a:r>
            <a:r>
              <a:rPr lang="en-US" sz="2000" dirty="0" smtClean="0">
                <a:solidFill>
                  <a:schemeClr val="accent2"/>
                </a:solidFill>
              </a:rPr>
              <a:t>formula</a:t>
            </a:r>
            <a:endParaRPr lang="en-US" sz="2000" dirty="0">
              <a:solidFill>
                <a:schemeClr val="accent2"/>
              </a:solidFill>
            </a:endParaRPr>
          </a:p>
          <a:p>
            <a:pPr marL="225425" indent="-225425" eaLnBrk="1" hangingPunct="1">
              <a:lnSpc>
                <a:spcPct val="150000"/>
              </a:lnSpc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sym typeface="Symbol" pitchFamily="18" charset="2"/>
              </a:rPr>
              <a:t>Centripetal force is equal to magnetic force</a:t>
            </a:r>
            <a:endParaRPr lang="en-US" sz="2000" dirty="0">
              <a:solidFill>
                <a:schemeClr val="accent2"/>
              </a:solidFill>
              <a:sym typeface="Symbol" pitchFamily="18" charset="2"/>
            </a:endParaRPr>
          </a:p>
        </p:txBody>
      </p:sp>
      <p:graphicFrame>
        <p:nvGraphicFramePr>
          <p:cNvPr id="714972" name="Object 2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234427"/>
              </p:ext>
            </p:extLst>
          </p:nvPr>
        </p:nvGraphicFramePr>
        <p:xfrm>
          <a:off x="4959616" y="2572219"/>
          <a:ext cx="1431925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18" name="Equation" r:id="rId3" imgW="583947" imgH="418918" progId="Equation.DSMT4">
                  <p:embed/>
                </p:oleObj>
              </mc:Choice>
              <mc:Fallback>
                <p:oleObj name="Equation" r:id="rId3" imgW="583947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9616" y="2572219"/>
                        <a:ext cx="1431925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4973" name="Object 2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454384"/>
              </p:ext>
            </p:extLst>
          </p:nvPr>
        </p:nvGraphicFramePr>
        <p:xfrm>
          <a:off x="6407416" y="2861764"/>
          <a:ext cx="9969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19" name="Equation" r:id="rId5" imgW="406048" imgH="203024" progId="Equation.DSMT4">
                  <p:embed/>
                </p:oleObj>
              </mc:Choice>
              <mc:Fallback>
                <p:oleObj name="Equation" r:id="rId5" imgW="406048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7416" y="2861764"/>
                        <a:ext cx="9969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4975" name="Text Box 223"/>
          <p:cNvSpPr txBox="1">
            <a:spLocks noChangeArrowheads="1"/>
          </p:cNvSpPr>
          <p:nvPr/>
        </p:nvSpPr>
        <p:spPr bwMode="auto">
          <a:xfrm>
            <a:off x="940892" y="5237920"/>
            <a:ext cx="5486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225425" indent="-225425" eaLnBrk="1" hangingPunct="1"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Let’s find how long it takes to go around:</a:t>
            </a:r>
            <a:endParaRPr lang="en-US" sz="2000" dirty="0">
              <a:solidFill>
                <a:schemeClr val="tx1"/>
              </a:solidFill>
              <a:sym typeface="Symbol" pitchFamily="18" charset="2"/>
            </a:endParaRPr>
          </a:p>
        </p:txBody>
      </p:sp>
      <p:graphicFrame>
        <p:nvGraphicFramePr>
          <p:cNvPr id="714976" name="Object 2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036089"/>
              </p:ext>
            </p:extLst>
          </p:nvPr>
        </p:nvGraphicFramePr>
        <p:xfrm>
          <a:off x="1321892" y="5771320"/>
          <a:ext cx="1463675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20" name="Equation" r:id="rId7" imgW="596641" imgH="393529" progId="Equation.DSMT4">
                  <p:embed/>
                </p:oleObj>
              </mc:Choice>
              <mc:Fallback>
                <p:oleObj name="Equation" r:id="rId7" imgW="59664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1892" y="5771320"/>
                        <a:ext cx="1463675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4977" name="Object 2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996324"/>
              </p:ext>
            </p:extLst>
          </p:nvPr>
        </p:nvGraphicFramePr>
        <p:xfrm>
          <a:off x="3303092" y="5771320"/>
          <a:ext cx="1495425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21" name="Equation" r:id="rId9" imgW="609600" imgH="419100" progId="Equation.DSMT4">
                  <p:embed/>
                </p:oleObj>
              </mc:Choice>
              <mc:Fallback>
                <p:oleObj name="Equation" r:id="rId9" imgW="609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092" y="5771320"/>
                        <a:ext cx="1495425" cy="917575"/>
                      </a:xfrm>
                      <a:prstGeom prst="rect">
                        <a:avLst/>
                      </a:prstGeom>
                      <a:noFill/>
                      <a:ln w="38100" cap="rnd">
                        <a:solidFill>
                          <a:srgbClr val="FF0000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4978" name="Object 2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836920"/>
              </p:ext>
            </p:extLst>
          </p:nvPr>
        </p:nvGraphicFramePr>
        <p:xfrm>
          <a:off x="5665292" y="5771320"/>
          <a:ext cx="1246188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22" name="Equation" r:id="rId11" imgW="507780" imgH="393529" progId="Equation.DSMT4">
                  <p:embed/>
                </p:oleObj>
              </mc:Choice>
              <mc:Fallback>
                <p:oleObj name="Equation" r:id="rId11" imgW="507780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5292" y="5771320"/>
                        <a:ext cx="1246188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4979" name="Object 2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53716"/>
              </p:ext>
            </p:extLst>
          </p:nvPr>
        </p:nvGraphicFramePr>
        <p:xfrm>
          <a:off x="7494092" y="5771320"/>
          <a:ext cx="1246188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23" name="Equation" r:id="rId13" imgW="507780" imgH="393529" progId="Equation.DSMT4">
                  <p:embed/>
                </p:oleObj>
              </mc:Choice>
              <mc:Fallback>
                <p:oleObj name="Equation" r:id="rId13" imgW="507780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4092" y="5771320"/>
                        <a:ext cx="1246188" cy="8620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99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 bwMode="auto">
          <a:xfrm>
            <a:off x="228600" y="5261114"/>
            <a:ext cx="868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31" name="Picture 4" descr="2910"/>
          <p:cNvPicPr preferRelativeResize="0"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11757"/>
            <a:ext cx="1774497" cy="170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TextBox 229"/>
              <p:cNvSpPr txBox="1"/>
              <p:nvPr/>
            </p:nvSpPr>
            <p:spPr>
              <a:xfrm>
                <a:off x="1972535" y="889889"/>
                <a:ext cx="1330557" cy="3451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0" name="TextBox 2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535" y="889889"/>
                <a:ext cx="1330557" cy="345159"/>
              </a:xfrm>
              <a:prstGeom prst="rect">
                <a:avLst/>
              </a:prstGeom>
              <a:blipFill>
                <a:blip r:embed="rId16"/>
                <a:stretch>
                  <a:fillRect l="-4128" t="-36842" r="-3670" b="-228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373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1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14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C -0.00764 -0.05857 -0.01528 -0.1169 -0.04028 -0.15 C -0.06528 -0.1831 -0.10764 -0.19074 -0.15 -0.19815 " pathEditMode="relative" ptsTypes="aaA">
                                      <p:cBhvr>
                                        <p:cTn id="31" dur="2000" fill="hold"/>
                                        <p:tgtEl>
                                          <p:spTgt spid="714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14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14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71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 -0.19815 C -0.16789 -0.18958 -0.23177 -0.18032 -0.25695 -0.1463 C -0.28212 -0.11227 -0.29219 -0.02616 -0.30139 0.00556 " pathEditMode="relative" rAng="0" ptsTypes="aaa">
                                      <p:cBhvr>
                                        <p:cTn id="54" dur="2000" fill="hold"/>
                                        <p:tgtEl>
                                          <p:spTgt spid="714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9" y="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14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14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71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139 0.00556 C -0.29323 0.05903 -0.2849 0.1125 -0.25973 0.14514 C -0.23455 0.17755 -0.19236 0.18866 -0.15 0.2 " pathEditMode="relative" rAng="0" ptsTypes="aaA">
                                      <p:cBhvr>
                                        <p:cTn id="77" dur="2000" fill="hold"/>
                                        <p:tgtEl>
                                          <p:spTgt spid="714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9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14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14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14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 0.2 C -0.10573 0.18495 -0.06129 0.17014 -0.03611 0.13704 C -0.01094 0.10393 -0.00486 0.05278 0.00139 0.00185 " pathEditMode="relative" rAng="0" ptsTypes="aaA">
                                      <p:cBhvr>
                                        <p:cTn id="100" dur="2000" fill="hold"/>
                                        <p:tgtEl>
                                          <p:spTgt spid="714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9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14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14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14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14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14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14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714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14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14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14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714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714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71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714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755" grpId="0" build="p"/>
      <p:bldP spid="714760" grpId="0"/>
      <p:bldP spid="714818" grpId="0"/>
      <p:bldP spid="714819" grpId="0" animBg="1"/>
      <p:bldP spid="714820" grpId="0" animBg="1"/>
      <p:bldP spid="714908" grpId="0" animBg="1"/>
      <p:bldP spid="714930" grpId="0" animBg="1"/>
      <p:bldP spid="714931" grpId="0" animBg="1"/>
      <p:bldP spid="714956" grpId="0"/>
      <p:bldP spid="714957" grpId="0" animBg="1"/>
      <p:bldP spid="714958" grpId="0"/>
      <p:bldP spid="714959" grpId="0" animBg="1"/>
      <p:bldP spid="714960" grpId="0"/>
      <p:bldP spid="714961" grpId="0" animBg="1"/>
      <p:bldP spid="714962" grpId="0"/>
      <p:bldP spid="714963" grpId="0" animBg="1"/>
      <p:bldP spid="714964" grpId="0" animBg="1"/>
      <p:bldP spid="714965" grpId="0"/>
      <p:bldP spid="714966" grpId="0" animBg="1"/>
      <p:bldP spid="714967" grpId="0" animBg="1"/>
      <p:bldP spid="714968" grpId="0" animBg="1"/>
      <p:bldP spid="714968" grpId="1" animBg="1"/>
      <p:bldP spid="714968" grpId="2" animBg="1"/>
      <p:bldP spid="714968" grpId="3" animBg="1"/>
      <p:bldP spid="714969" grpId="0"/>
      <p:bldP spid="714970" grpId="0" build="p"/>
      <p:bldP spid="71497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263"/>
            <a:ext cx="9144000" cy="834885"/>
          </a:xfrm>
          <a:solidFill>
            <a:srgbClr val="FF9999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800" dirty="0" smtClean="0"/>
              <a:t>Application:  Cyclotron as a particle accelerator</a:t>
            </a:r>
            <a:br>
              <a:rPr lang="en-US" sz="2800" dirty="0" smtClean="0"/>
            </a:br>
            <a:r>
              <a:rPr lang="en-US" sz="1800" dirty="0" smtClean="0"/>
              <a:t>(combined electric and magnetic forces)</a:t>
            </a:r>
            <a:endParaRPr lang="en-US" sz="2800" dirty="0"/>
          </a:p>
        </p:txBody>
      </p:sp>
      <p:pic>
        <p:nvPicPr>
          <p:cNvPr id="4" name="Picture 4" descr="2916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75" y="987930"/>
            <a:ext cx="5715000" cy="4043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6335" y="5261113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Electric field accelerates particles, magnetic field moves them in a circle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Particle gets accelerated multiple times </a:t>
            </a:r>
            <a:r>
              <a:rPr lang="en-US" sz="2000" dirty="0" smtClean="0">
                <a:sym typeface="Wingdings" pitchFamily="2" charset="2"/>
              </a:rPr>
              <a:t> extremely high speeds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Used to bombard atomic nuclei and produce nuclear reaction  can create radioactive materials for diagnosis and treatment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706" y="987930"/>
            <a:ext cx="2700029" cy="2529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60706" y="3604611"/>
            <a:ext cx="2700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First cyclotron, invented by Lawrence &amp; Livingston, 1934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6984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20" y="1110191"/>
            <a:ext cx="7970108" cy="54047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The largest particle accelerator</a:t>
            </a:r>
            <a:r>
              <a:rPr lang="en-US" sz="3200" dirty="0"/>
              <a:t>:  CERN </a:t>
            </a:r>
            <a:endParaRPr lang="en-US" sz="3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30629" y="678206"/>
            <a:ext cx="88114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(CERN = </a:t>
            </a:r>
            <a:r>
              <a:rPr lang="en-US" sz="1600" dirty="0" err="1" smtClean="0"/>
              <a:t>Conseil</a:t>
            </a:r>
            <a:r>
              <a:rPr lang="en-US" sz="1600" dirty="0" smtClean="0"/>
              <a:t> </a:t>
            </a:r>
            <a:r>
              <a:rPr lang="en-US" sz="1600" dirty="0" err="1"/>
              <a:t>Européen</a:t>
            </a:r>
            <a:r>
              <a:rPr lang="en-US" sz="1600" dirty="0"/>
              <a:t> pour la </a:t>
            </a:r>
            <a:r>
              <a:rPr lang="en-US" sz="1600" dirty="0" err="1"/>
              <a:t>Recherche</a:t>
            </a:r>
            <a:r>
              <a:rPr lang="en-US" sz="1600" dirty="0"/>
              <a:t> </a:t>
            </a:r>
            <a:r>
              <a:rPr lang="en-US" sz="1600" dirty="0" err="1"/>
              <a:t>Nucléaire</a:t>
            </a:r>
            <a:r>
              <a:rPr lang="en-US" sz="1600" dirty="0"/>
              <a:t> = European Organization for Nuclear </a:t>
            </a:r>
            <a:r>
              <a:rPr lang="en-US" sz="1600" dirty="0" smtClean="0"/>
              <a:t>Research) 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365888" y="6514920"/>
            <a:ext cx="65611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Aerial view of CERN. Image credit: </a:t>
            </a:r>
            <a:r>
              <a:rPr lang="en-US" sz="1600" dirty="0" err="1"/>
              <a:t>Maximilien</a:t>
            </a:r>
            <a:r>
              <a:rPr lang="en-US" sz="1600" dirty="0"/>
              <a:t> Brice (CERN).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7995" y="5775158"/>
            <a:ext cx="1686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FFFF00"/>
                </a:solidFill>
              </a:rPr>
              <a:t>Echenevex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04459" y="2481475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Geneva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4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241425" y="112713"/>
            <a:ext cx="6642100" cy="584775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Chapter 29:  Magnetic fields</a:t>
            </a:r>
            <a:endParaRPr lang="en-US" b="1" dirty="0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39700" y="780415"/>
            <a:ext cx="8864599" cy="20928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Reading assignment: 	</a:t>
            </a:r>
            <a:r>
              <a:rPr lang="en-US" sz="2000" dirty="0" smtClean="0"/>
              <a:t>Chapter 29</a:t>
            </a:r>
            <a:endParaRPr lang="en-US" sz="2000" dirty="0"/>
          </a:p>
          <a:p>
            <a:pPr>
              <a:spcBef>
                <a:spcPct val="50000"/>
              </a:spcBef>
            </a:pPr>
            <a:r>
              <a:rPr lang="en-US" sz="2000" dirty="0"/>
              <a:t>Homework </a:t>
            </a:r>
            <a:r>
              <a:rPr lang="en-US" sz="2000" dirty="0" smtClean="0"/>
              <a:t>29.1 (due Friday, April 5):  OQ1, OQ2, OQ4, OQ5, OQ8, OQ9, OQ10, QQ1, 1, 2, 3, 5, 8, 9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Homework 29.2 (due Monday, April 8):  OQ6, QQ3, </a:t>
            </a:r>
            <a:r>
              <a:rPr lang="en-US" sz="2000" dirty="0"/>
              <a:t>22, 24, 25, 26, </a:t>
            </a:r>
            <a:r>
              <a:rPr lang="en-US" sz="2000" dirty="0" smtClean="0"/>
              <a:t>33, 34, 39</a:t>
            </a:r>
            <a:endParaRPr lang="en-US" sz="2000" dirty="0"/>
          </a:p>
          <a:p>
            <a:pPr>
              <a:spcBef>
                <a:spcPct val="50000"/>
              </a:spcBef>
            </a:pPr>
            <a:r>
              <a:rPr lang="en-US" sz="2000" dirty="0" smtClean="0"/>
              <a:t>Homework 29.3 (due </a:t>
            </a:r>
            <a:r>
              <a:rPr lang="en-US" sz="2000" dirty="0" smtClean="0"/>
              <a:t>Fri</a:t>
            </a:r>
            <a:r>
              <a:rPr lang="en-US" sz="2000" dirty="0" smtClean="0"/>
              <a:t>day</a:t>
            </a:r>
            <a:r>
              <a:rPr lang="en-US" sz="2000" dirty="0" smtClean="0"/>
              <a:t>, April </a:t>
            </a:r>
            <a:r>
              <a:rPr lang="en-US" sz="2000" dirty="0" smtClean="0"/>
              <a:t>12): </a:t>
            </a:r>
            <a:r>
              <a:rPr lang="en-US" sz="2000" dirty="0" smtClean="0"/>
              <a:t>QQ4, 46, 48, 53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0" y="2992229"/>
                <a:ext cx="9144000" cy="386567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lvl="0" indent="-28575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1800" dirty="0">
                    <a:solidFill>
                      <a:srgbClr val="000000"/>
                    </a:solidFill>
                  </a:rPr>
                  <a:t>Magnetic Fields and Forces </a:t>
                </a:r>
              </a:p>
              <a:p>
                <a:pPr marL="285750" lvl="0" indent="-28575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1800" dirty="0">
                    <a:solidFill>
                      <a:srgbClr val="000000"/>
                    </a:solidFill>
                  </a:rPr>
                  <a:t>Motion of a charged particle in a </a:t>
                </a:r>
                <a:r>
                  <a:rPr lang="en-US" sz="1800" u="sng" dirty="0">
                    <a:solidFill>
                      <a:srgbClr val="000000"/>
                    </a:solidFill>
                  </a:rPr>
                  <a:t>uniform</a:t>
                </a:r>
                <a:r>
                  <a:rPr lang="en-US" sz="1800" dirty="0">
                    <a:solidFill>
                      <a:srgbClr val="000000"/>
                    </a:solidFill>
                  </a:rPr>
                  <a:t> magnetic field </a:t>
                </a:r>
                <a:r>
                  <a:rPr lang="en-US" sz="1800" dirty="0" smtClean="0">
                    <a:solidFill>
                      <a:srgbClr val="000000"/>
                    </a:solidFill>
                  </a:rPr>
                  <a:t>(e.g. bending </a:t>
                </a:r>
                <a:r>
                  <a:rPr lang="en-US" sz="1800" dirty="0">
                    <a:solidFill>
                      <a:srgbClr val="000000"/>
                    </a:solidFill>
                  </a:rPr>
                  <a:t>an </a:t>
                </a:r>
                <a:r>
                  <a:rPr lang="en-US" sz="1800" dirty="0" smtClean="0">
                    <a:solidFill>
                      <a:srgbClr val="000000"/>
                    </a:solidFill>
                  </a:rPr>
                  <a:t>e-beam</a:t>
                </a:r>
                <a:r>
                  <a:rPr lang="en-US" sz="1800" dirty="0">
                    <a:solidFill>
                      <a:srgbClr val="000000"/>
                    </a:solidFill>
                  </a:rPr>
                  <a:t>)</a:t>
                </a:r>
              </a:p>
              <a:p>
                <a:pPr marL="285750" lvl="0" indent="-28575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1800" dirty="0">
                    <a:solidFill>
                      <a:srgbClr val="000000"/>
                    </a:solidFill>
                  </a:rPr>
                  <a:t>Lorentz </a:t>
                </a:r>
                <a:r>
                  <a:rPr lang="en-US" sz="1800" dirty="0" smtClean="0">
                    <a:solidFill>
                      <a:srgbClr val="000000"/>
                    </a:solidFill>
                  </a:rPr>
                  <a:t>force,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𝐿𝑜𝑟𝑒𝑛𝑡𝑧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𝑒𝑙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𝑚𝑎𝑔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rgbClr val="000000"/>
                    </a:solidFill>
                  </a:rPr>
                  <a:t>  </a:t>
                </a: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285750" lvl="0" indent="-28575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1800" dirty="0">
                    <a:solidFill>
                      <a:srgbClr val="000000"/>
                    </a:solidFill>
                  </a:rPr>
                  <a:t>Applications, motion of charged particles in a magnetic field</a:t>
                </a:r>
              </a:p>
              <a:p>
                <a:pPr marL="742950" lvl="1" indent="-28575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1400" dirty="0">
                    <a:solidFill>
                      <a:srgbClr val="000000"/>
                    </a:solidFill>
                  </a:rPr>
                  <a:t>Velocity selector</a:t>
                </a:r>
              </a:p>
              <a:p>
                <a:pPr marL="742950" lvl="1" indent="-28575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1400" dirty="0">
                    <a:solidFill>
                      <a:srgbClr val="000000"/>
                    </a:solidFill>
                  </a:rPr>
                  <a:t>Mass spectrometer</a:t>
                </a:r>
              </a:p>
              <a:p>
                <a:pPr marL="742950" lvl="1" indent="-28575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1400" dirty="0">
                    <a:solidFill>
                      <a:srgbClr val="000000"/>
                    </a:solidFill>
                  </a:rPr>
                  <a:t>Cyclotron</a:t>
                </a:r>
              </a:p>
              <a:p>
                <a:pPr marL="285750" lvl="0" indent="-28575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1800" dirty="0">
                    <a:solidFill>
                      <a:srgbClr val="000000"/>
                    </a:solidFill>
                  </a:rPr>
                  <a:t>Magnetic Force Acting on a Current-Carrying Conductor</a:t>
                </a:r>
              </a:p>
              <a:p>
                <a:pPr marL="285750" lvl="0" indent="-28575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1800" dirty="0">
                    <a:solidFill>
                      <a:srgbClr val="000000"/>
                    </a:solidFill>
                  </a:rPr>
                  <a:t>Torque on a Current Loop in a Uniform Magnetic </a:t>
                </a:r>
                <a:r>
                  <a:rPr lang="en-US" sz="1800" dirty="0" smtClean="0">
                    <a:solidFill>
                      <a:srgbClr val="000000"/>
                    </a:solidFill>
                  </a:rPr>
                  <a:t>Field</a:t>
                </a:r>
              </a:p>
              <a:p>
                <a:pPr marL="285750" lvl="0" indent="-285750">
                  <a:spcBef>
                    <a:spcPct val="50000"/>
                  </a:spcBef>
                  <a:buFont typeface="Arial" pitchFamily="34" charset="0"/>
                  <a:buChar char="•"/>
                </a:pP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92229"/>
                <a:ext cx="9144000" cy="3865674"/>
              </a:xfrm>
              <a:prstGeom prst="rect">
                <a:avLst/>
              </a:prstGeom>
              <a:blipFill rotWithShape="0">
                <a:blip r:embed="rId4"/>
                <a:stretch>
                  <a:fillRect l="-333" t="-78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4" descr="2910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512" y="4011122"/>
            <a:ext cx="1263839" cy="1213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932953" y="3424620"/>
                <a:ext cx="1064522" cy="276166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953" y="3424620"/>
                <a:ext cx="1064522" cy="276166"/>
              </a:xfrm>
              <a:prstGeom prst="rect">
                <a:avLst/>
              </a:prstGeom>
              <a:blipFill>
                <a:blip r:embed="rId6"/>
                <a:stretch>
                  <a:fillRect l="-2825" t="-31915" r="-2825" b="-2127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88677" y="3880860"/>
                <a:ext cx="1562672" cy="276166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677" y="3880860"/>
                <a:ext cx="1562672" cy="276166"/>
              </a:xfrm>
              <a:prstGeom prst="rect">
                <a:avLst/>
              </a:prstGeom>
              <a:blipFill>
                <a:blip r:embed="rId7"/>
                <a:stretch>
                  <a:fillRect l="-2326" t="-31915" r="-1550" b="-2127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61124" y="5456533"/>
                <a:ext cx="1064522" cy="552331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𝐼</m:t>
                      </m:r>
                      <m:acc>
                        <m:accPr>
                          <m:chr m:val="⃗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124" y="5456533"/>
                <a:ext cx="1064522" cy="552331"/>
              </a:xfrm>
              <a:prstGeom prst="rect">
                <a:avLst/>
              </a:prstGeom>
              <a:blipFill>
                <a:blip r:embed="rId8"/>
                <a:stretch>
                  <a:fillRect l="-2825" t="-15054" r="-2825" b="-215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990553" y="5738378"/>
                <a:ext cx="1027782" cy="276166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𝐼</m:t>
                      </m:r>
                      <m:acc>
                        <m:accPr>
                          <m:chr m:val="⃗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553" y="5738378"/>
                <a:ext cx="1027782" cy="276166"/>
              </a:xfrm>
              <a:prstGeom prst="rect">
                <a:avLst/>
              </a:prstGeom>
              <a:blipFill>
                <a:blip r:embed="rId9"/>
                <a:stretch>
                  <a:fillRect l="-3529" t="-29167" r="-2941" b="-41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995348" y="6066650"/>
                <a:ext cx="1012328" cy="277768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𝐼</m:t>
                      </m:r>
                      <m:acc>
                        <m:accPr>
                          <m:chr m:val="⃗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348" y="6066650"/>
                <a:ext cx="1012328" cy="277768"/>
              </a:xfrm>
              <a:prstGeom prst="rect">
                <a:avLst/>
              </a:prstGeom>
              <a:blipFill>
                <a:blip r:embed="rId10"/>
                <a:stretch>
                  <a:fillRect l="-4167" t="-29167" r="-2381" b="-41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991514" y="6396524"/>
                <a:ext cx="913134" cy="276166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514" y="6396524"/>
                <a:ext cx="913134" cy="276166"/>
              </a:xfrm>
              <a:prstGeom prst="rect">
                <a:avLst/>
              </a:prstGeom>
              <a:blipFill>
                <a:blip r:embed="rId11"/>
                <a:stretch>
                  <a:fillRect l="-4605" t="-16667" r="-2632" b="-16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520" y="710071"/>
            <a:ext cx="85211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Allows you to select particles with a particular velocity.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 marL="3543300" lvl="7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Particles are accelerated and enter a region with an </a:t>
            </a:r>
            <a:r>
              <a:rPr lang="en-US" sz="2000" u="sng" dirty="0" smtClean="0"/>
              <a:t>electric and magnetic field</a:t>
            </a:r>
            <a:r>
              <a:rPr lang="en-US" sz="2000" dirty="0" smtClean="0"/>
              <a:t>. </a:t>
            </a:r>
          </a:p>
          <a:p>
            <a:pPr marL="3543300" lvl="7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They experience electric and magnetic force (</a:t>
            </a:r>
            <a:r>
              <a:rPr lang="en-US" sz="2000" u="sng" dirty="0" smtClean="0"/>
              <a:t>Lorentz force</a:t>
            </a:r>
            <a:r>
              <a:rPr lang="en-US" sz="2000" dirty="0" smtClean="0"/>
              <a:t>)</a:t>
            </a:r>
          </a:p>
          <a:p>
            <a:pPr marL="3543300" lvl="7" indent="-342900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/>
          </a:p>
          <a:p>
            <a:pPr marL="3543300" lvl="7" indent="-342900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 smtClean="0"/>
          </a:p>
          <a:p>
            <a:pPr marL="3543300" lvl="7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 Only particles with a particular velocity make it through</a:t>
            </a:r>
            <a:endParaRPr lang="en-US" sz="2000" dirty="0" smtClean="0"/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12290" name="Text Box 18"/>
          <p:cNvSpPr txBox="1">
            <a:spLocks noChangeArrowheads="1"/>
          </p:cNvSpPr>
          <p:nvPr/>
        </p:nvSpPr>
        <p:spPr bwMode="auto">
          <a:xfrm>
            <a:off x="0" y="0"/>
            <a:ext cx="8991600" cy="523220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Application:  Velocity </a:t>
            </a:r>
            <a:r>
              <a:rPr lang="en-US" sz="2800" dirty="0">
                <a:solidFill>
                  <a:schemeClr val="tx1"/>
                </a:solidFill>
              </a:rPr>
              <a:t>Selector </a:t>
            </a:r>
          </a:p>
        </p:txBody>
      </p:sp>
      <p:graphicFrame>
        <p:nvGraphicFramePr>
          <p:cNvPr id="716113" name="Object 3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151005"/>
              </p:ext>
            </p:extLst>
          </p:nvPr>
        </p:nvGraphicFramePr>
        <p:xfrm>
          <a:off x="5254486" y="5736512"/>
          <a:ext cx="1308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78" name="Equation" r:id="rId3" imgW="532937" imgH="215713" progId="Equation.DSMT4">
                  <p:embed/>
                </p:oleObj>
              </mc:Choice>
              <mc:Fallback>
                <p:oleObj name="Equation" r:id="rId3" imgW="532937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486" y="5736512"/>
                        <a:ext cx="1308100" cy="473075"/>
                      </a:xfrm>
                      <a:prstGeom prst="rect">
                        <a:avLst/>
                      </a:prstGeom>
                      <a:noFill/>
                      <a:ln w="38100" cap="rnd">
                        <a:solidFill>
                          <a:srgbClr val="FF0000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5" name="Picture 4" descr="29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19" y="2549319"/>
            <a:ext cx="2702975" cy="4189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04223" y="3819076"/>
                <a:ext cx="2338461" cy="414088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223" y="3819076"/>
                <a:ext cx="2338461" cy="414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102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6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8"/>
          <p:cNvSpPr txBox="1">
            <a:spLocks noChangeArrowheads="1"/>
          </p:cNvSpPr>
          <p:nvPr/>
        </p:nvSpPr>
        <p:spPr bwMode="auto">
          <a:xfrm>
            <a:off x="0" y="0"/>
            <a:ext cx="8991600" cy="830997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Application:  Mass Spectrometer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>
                <a:solidFill>
                  <a:schemeClr val="tx1"/>
                </a:solidFill>
              </a:rPr>
              <a:t>I</a:t>
            </a:r>
            <a:r>
              <a:rPr lang="en-US" sz="1800" dirty="0" smtClean="0">
                <a:solidFill>
                  <a:schemeClr val="tx1"/>
                </a:solidFill>
              </a:rPr>
              <a:t>mportant instrument in analytical chemistry, with many different applications)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16114" name="Text Box 338"/>
          <p:cNvSpPr txBox="1">
            <a:spLocks noChangeArrowheads="1"/>
          </p:cNvSpPr>
          <p:nvPr/>
        </p:nvSpPr>
        <p:spPr bwMode="auto">
          <a:xfrm>
            <a:off x="4114800" y="2032642"/>
            <a:ext cx="5029200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225425" indent="-225425"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First, ionize/atomize samples (e.g. bombard with electrons), then let ions pass through velocity selector (electric field E and magnetic field B).   </a:t>
            </a:r>
          </a:p>
          <a:p>
            <a:pPr marL="225425" indent="-225425"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Next, move </a:t>
            </a:r>
            <a:r>
              <a:rPr lang="en-US" sz="1600" dirty="0">
                <a:solidFill>
                  <a:srgbClr val="FF0000"/>
                </a:solidFill>
              </a:rPr>
              <a:t>into region with magnetic </a:t>
            </a:r>
            <a:r>
              <a:rPr lang="en-US" sz="1600" dirty="0" smtClean="0">
                <a:solidFill>
                  <a:srgbClr val="FF0000"/>
                </a:solidFill>
              </a:rPr>
              <a:t>field, B</a:t>
            </a:r>
            <a:r>
              <a:rPr lang="en-US" sz="1600" baseline="-25000" dirty="0" smtClean="0">
                <a:solidFill>
                  <a:srgbClr val="FF0000"/>
                </a:solidFill>
              </a:rPr>
              <a:t>0</a:t>
            </a:r>
            <a:r>
              <a:rPr lang="en-US" sz="1600" dirty="0" smtClean="0">
                <a:solidFill>
                  <a:srgbClr val="FF0000"/>
                </a:solidFill>
              </a:rPr>
              <a:t> only.  </a:t>
            </a:r>
            <a:endParaRPr lang="en-US" sz="1600" dirty="0">
              <a:solidFill>
                <a:srgbClr val="FF0000"/>
              </a:solidFill>
            </a:endParaRPr>
          </a:p>
          <a:p>
            <a:pPr marL="225425" indent="-225425" eaLnBrk="1" hangingPunct="1">
              <a:spcAft>
                <a:spcPts val="1200"/>
              </a:spcAft>
              <a:buFontTx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Particle </a:t>
            </a:r>
            <a:r>
              <a:rPr lang="en-US" sz="1600" dirty="0" smtClean="0">
                <a:solidFill>
                  <a:srgbClr val="FF0000"/>
                </a:solidFill>
              </a:rPr>
              <a:t>path bends </a:t>
            </a:r>
            <a:r>
              <a:rPr lang="en-US" sz="1600" dirty="0">
                <a:solidFill>
                  <a:srgbClr val="FF0000"/>
                </a:solidFill>
              </a:rPr>
              <a:t>due to cyclotron motion</a:t>
            </a:r>
          </a:p>
          <a:p>
            <a:pPr marL="225425" indent="-225425" eaLnBrk="1" hangingPunct="1">
              <a:spcAft>
                <a:spcPts val="1200"/>
              </a:spcAft>
              <a:buFontTx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Measure final </a:t>
            </a:r>
            <a:r>
              <a:rPr lang="en-US" sz="1600" dirty="0" smtClean="0">
                <a:solidFill>
                  <a:srgbClr val="FF0000"/>
                </a:solidFill>
              </a:rPr>
              <a:t>position on detector (radius R)</a:t>
            </a:r>
            <a:endParaRPr lang="en-US" sz="1600" dirty="0">
              <a:solidFill>
                <a:srgbClr val="FF0000"/>
              </a:solidFill>
            </a:endParaRPr>
          </a:p>
          <a:p>
            <a:pPr marL="225425" indent="-225425" eaLnBrk="1" hangingPunct="1">
              <a:spcAft>
                <a:spcPts val="1200"/>
              </a:spcAft>
              <a:buFontTx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Allows you to determine </a:t>
            </a:r>
            <a:r>
              <a:rPr lang="en-US" sz="1600" i="1" dirty="0" smtClean="0">
                <a:solidFill>
                  <a:srgbClr val="FF0000"/>
                </a:solidFill>
              </a:rPr>
              <a:t>m</a:t>
            </a:r>
            <a:r>
              <a:rPr lang="en-US" sz="1600" dirty="0" smtClean="0">
                <a:solidFill>
                  <a:srgbClr val="FF0000"/>
                </a:solidFill>
              </a:rPr>
              <a:t>/</a:t>
            </a:r>
            <a:r>
              <a:rPr lang="en-US" sz="1600" i="1" dirty="0" smtClean="0">
                <a:solidFill>
                  <a:srgbClr val="FF0000"/>
                </a:solidFill>
              </a:rPr>
              <a:t>q</a:t>
            </a:r>
            <a:r>
              <a:rPr lang="en-US" sz="1600" dirty="0" smtClean="0">
                <a:solidFill>
                  <a:srgbClr val="FF0000"/>
                </a:solidFill>
              </a:rPr>
              <a:t> of particle</a:t>
            </a:r>
            <a:endParaRPr lang="en-US" sz="1600" dirty="0">
              <a:solidFill>
                <a:srgbClr val="FF0000"/>
              </a:solidFill>
              <a:sym typeface="Symbol" pitchFamily="18" charset="2"/>
            </a:endParaRPr>
          </a:p>
        </p:txBody>
      </p:sp>
      <p:graphicFrame>
        <p:nvGraphicFramePr>
          <p:cNvPr id="716118" name="Object 342"/>
          <p:cNvGraphicFramePr>
            <a:graphicFrameLocks noChangeAspect="1"/>
          </p:cNvGraphicFramePr>
          <p:nvPr>
            <p:extLst/>
          </p:nvPr>
        </p:nvGraphicFramePr>
        <p:xfrm>
          <a:off x="4446845" y="4398795"/>
          <a:ext cx="1395850" cy="74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01" name="Equation" r:id="rId3" imgW="698400" imgH="419040" progId="Equation.DSMT4">
                  <p:embed/>
                </p:oleObj>
              </mc:Choice>
              <mc:Fallback>
                <p:oleObj name="Equation" r:id="rId3" imgW="698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845" y="4398795"/>
                        <a:ext cx="1395850" cy="747038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12700">
                        <a:solidFill>
                          <a:schemeClr val="tx1"/>
                        </a:solidFill>
                        <a:prstDash val="solid"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8565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Separates ions (or ionized molecules) according to their mass-to-charge ratio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à"/>
            </a:pPr>
            <a:r>
              <a:rPr lang="en-US" sz="2000" dirty="0" smtClean="0">
                <a:sym typeface="Wingdings" pitchFamily="2" charset="2"/>
              </a:rPr>
              <a:t>Allows identification of molecules in a mixture by their mass-to-charge ratio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5895273" y="4891727"/>
            <a:ext cx="2252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Derive on board</a:t>
            </a:r>
            <a:endParaRPr lang="en-US" sz="1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14300" y="1969270"/>
            <a:ext cx="3512034" cy="3230234"/>
            <a:chOff x="114300" y="3127510"/>
            <a:chExt cx="3512034" cy="3230234"/>
          </a:xfrm>
        </p:grpSpPr>
        <p:grpSp>
          <p:nvGrpSpPr>
            <p:cNvPr id="12293" name="Group 45"/>
            <p:cNvGrpSpPr>
              <a:grpSpLocks/>
            </p:cNvGrpSpPr>
            <p:nvPr/>
          </p:nvGrpSpPr>
          <p:grpSpPr bwMode="auto">
            <a:xfrm>
              <a:off x="2247900" y="4071744"/>
              <a:ext cx="152400" cy="152400"/>
              <a:chOff x="1776" y="1008"/>
              <a:chExt cx="96" cy="96"/>
            </a:xfrm>
          </p:grpSpPr>
          <p:sp>
            <p:nvSpPr>
              <p:cNvPr id="12441" name="Line 46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2" name="Line 47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294" name="Group 49"/>
            <p:cNvGrpSpPr>
              <a:grpSpLocks/>
            </p:cNvGrpSpPr>
            <p:nvPr/>
          </p:nvGrpSpPr>
          <p:grpSpPr bwMode="auto">
            <a:xfrm>
              <a:off x="2705100" y="4071744"/>
              <a:ext cx="152400" cy="152400"/>
              <a:chOff x="1776" y="1008"/>
              <a:chExt cx="96" cy="96"/>
            </a:xfrm>
          </p:grpSpPr>
          <p:sp>
            <p:nvSpPr>
              <p:cNvPr id="12439" name="Line 50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0" name="Line 51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295" name="Group 52"/>
            <p:cNvGrpSpPr>
              <a:grpSpLocks/>
            </p:cNvGrpSpPr>
            <p:nvPr/>
          </p:nvGrpSpPr>
          <p:grpSpPr bwMode="auto">
            <a:xfrm>
              <a:off x="3162300" y="4071744"/>
              <a:ext cx="152400" cy="152400"/>
              <a:chOff x="1776" y="1008"/>
              <a:chExt cx="96" cy="96"/>
            </a:xfrm>
          </p:grpSpPr>
          <p:sp>
            <p:nvSpPr>
              <p:cNvPr id="12437" name="Line 53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8" name="Line 54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296" name="Group 61"/>
            <p:cNvGrpSpPr>
              <a:grpSpLocks/>
            </p:cNvGrpSpPr>
            <p:nvPr/>
          </p:nvGrpSpPr>
          <p:grpSpPr bwMode="auto">
            <a:xfrm>
              <a:off x="2247900" y="4528944"/>
              <a:ext cx="152400" cy="152400"/>
              <a:chOff x="1776" y="1008"/>
              <a:chExt cx="96" cy="96"/>
            </a:xfrm>
          </p:grpSpPr>
          <p:sp>
            <p:nvSpPr>
              <p:cNvPr id="12435" name="Line 62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6" name="Line 63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297" name="Group 64"/>
            <p:cNvGrpSpPr>
              <a:grpSpLocks/>
            </p:cNvGrpSpPr>
            <p:nvPr/>
          </p:nvGrpSpPr>
          <p:grpSpPr bwMode="auto">
            <a:xfrm>
              <a:off x="2705100" y="4528944"/>
              <a:ext cx="152400" cy="152400"/>
              <a:chOff x="1776" y="1008"/>
              <a:chExt cx="96" cy="96"/>
            </a:xfrm>
          </p:grpSpPr>
          <p:sp>
            <p:nvSpPr>
              <p:cNvPr id="12433" name="Line 65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4" name="Line 66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298" name="Group 67"/>
            <p:cNvGrpSpPr>
              <a:grpSpLocks/>
            </p:cNvGrpSpPr>
            <p:nvPr/>
          </p:nvGrpSpPr>
          <p:grpSpPr bwMode="auto">
            <a:xfrm>
              <a:off x="3162300" y="4528944"/>
              <a:ext cx="152400" cy="152400"/>
              <a:chOff x="1776" y="1008"/>
              <a:chExt cx="96" cy="96"/>
            </a:xfrm>
          </p:grpSpPr>
          <p:sp>
            <p:nvSpPr>
              <p:cNvPr id="12431" name="Line 68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2" name="Line 69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299" name="Group 76"/>
            <p:cNvGrpSpPr>
              <a:grpSpLocks/>
            </p:cNvGrpSpPr>
            <p:nvPr/>
          </p:nvGrpSpPr>
          <p:grpSpPr bwMode="auto">
            <a:xfrm>
              <a:off x="2247900" y="4986144"/>
              <a:ext cx="152400" cy="152400"/>
              <a:chOff x="1776" y="1008"/>
              <a:chExt cx="96" cy="96"/>
            </a:xfrm>
          </p:grpSpPr>
          <p:sp>
            <p:nvSpPr>
              <p:cNvPr id="12429" name="Line 77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0" name="Line 78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00" name="Group 79"/>
            <p:cNvGrpSpPr>
              <a:grpSpLocks/>
            </p:cNvGrpSpPr>
            <p:nvPr/>
          </p:nvGrpSpPr>
          <p:grpSpPr bwMode="auto">
            <a:xfrm>
              <a:off x="2705100" y="4986144"/>
              <a:ext cx="152400" cy="152400"/>
              <a:chOff x="1776" y="1008"/>
              <a:chExt cx="96" cy="96"/>
            </a:xfrm>
          </p:grpSpPr>
          <p:sp>
            <p:nvSpPr>
              <p:cNvPr id="12427" name="Line 80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8" name="Line 81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01" name="Group 82"/>
            <p:cNvGrpSpPr>
              <a:grpSpLocks/>
            </p:cNvGrpSpPr>
            <p:nvPr/>
          </p:nvGrpSpPr>
          <p:grpSpPr bwMode="auto">
            <a:xfrm>
              <a:off x="3162300" y="4986144"/>
              <a:ext cx="152400" cy="152400"/>
              <a:chOff x="1776" y="1008"/>
              <a:chExt cx="96" cy="96"/>
            </a:xfrm>
          </p:grpSpPr>
          <p:sp>
            <p:nvSpPr>
              <p:cNvPr id="12425" name="Line 83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6" name="Line 84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02" name="Group 91"/>
            <p:cNvGrpSpPr>
              <a:grpSpLocks/>
            </p:cNvGrpSpPr>
            <p:nvPr/>
          </p:nvGrpSpPr>
          <p:grpSpPr bwMode="auto">
            <a:xfrm>
              <a:off x="2247900" y="5443344"/>
              <a:ext cx="152400" cy="152400"/>
              <a:chOff x="1776" y="1008"/>
              <a:chExt cx="96" cy="96"/>
            </a:xfrm>
          </p:grpSpPr>
          <p:sp>
            <p:nvSpPr>
              <p:cNvPr id="12423" name="Line 92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4" name="Line 93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03" name="Group 94"/>
            <p:cNvGrpSpPr>
              <a:grpSpLocks/>
            </p:cNvGrpSpPr>
            <p:nvPr/>
          </p:nvGrpSpPr>
          <p:grpSpPr bwMode="auto">
            <a:xfrm>
              <a:off x="2705100" y="5443344"/>
              <a:ext cx="152400" cy="152400"/>
              <a:chOff x="1776" y="1008"/>
              <a:chExt cx="96" cy="96"/>
            </a:xfrm>
          </p:grpSpPr>
          <p:sp>
            <p:nvSpPr>
              <p:cNvPr id="12421" name="Line 95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2" name="Line 96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04" name="Group 97"/>
            <p:cNvGrpSpPr>
              <a:grpSpLocks/>
            </p:cNvGrpSpPr>
            <p:nvPr/>
          </p:nvGrpSpPr>
          <p:grpSpPr bwMode="auto">
            <a:xfrm>
              <a:off x="3162300" y="5443344"/>
              <a:ext cx="152400" cy="152400"/>
              <a:chOff x="1776" y="1008"/>
              <a:chExt cx="96" cy="96"/>
            </a:xfrm>
          </p:grpSpPr>
          <p:sp>
            <p:nvSpPr>
              <p:cNvPr id="12419" name="Line 98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0" name="Line 99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05" name="Group 109"/>
            <p:cNvGrpSpPr>
              <a:grpSpLocks/>
            </p:cNvGrpSpPr>
            <p:nvPr/>
          </p:nvGrpSpPr>
          <p:grpSpPr bwMode="auto">
            <a:xfrm>
              <a:off x="2247900" y="5900544"/>
              <a:ext cx="152400" cy="152400"/>
              <a:chOff x="1776" y="1008"/>
              <a:chExt cx="96" cy="96"/>
            </a:xfrm>
          </p:grpSpPr>
          <p:sp>
            <p:nvSpPr>
              <p:cNvPr id="12417" name="Line 110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8" name="Line 111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06" name="Group 112"/>
            <p:cNvGrpSpPr>
              <a:grpSpLocks/>
            </p:cNvGrpSpPr>
            <p:nvPr/>
          </p:nvGrpSpPr>
          <p:grpSpPr bwMode="auto">
            <a:xfrm>
              <a:off x="2705100" y="5900544"/>
              <a:ext cx="152400" cy="152400"/>
              <a:chOff x="1776" y="1008"/>
              <a:chExt cx="96" cy="96"/>
            </a:xfrm>
          </p:grpSpPr>
          <p:sp>
            <p:nvSpPr>
              <p:cNvPr id="12415" name="Line 113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6" name="Line 114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07" name="Group 115"/>
            <p:cNvGrpSpPr>
              <a:grpSpLocks/>
            </p:cNvGrpSpPr>
            <p:nvPr/>
          </p:nvGrpSpPr>
          <p:grpSpPr bwMode="auto">
            <a:xfrm>
              <a:off x="3162300" y="5900544"/>
              <a:ext cx="152400" cy="152400"/>
              <a:chOff x="1776" y="1008"/>
              <a:chExt cx="96" cy="96"/>
            </a:xfrm>
          </p:grpSpPr>
          <p:sp>
            <p:nvSpPr>
              <p:cNvPr id="12413" name="Line 116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4" name="Line 117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08" name="Group 124"/>
            <p:cNvGrpSpPr>
              <a:grpSpLocks/>
            </p:cNvGrpSpPr>
            <p:nvPr/>
          </p:nvGrpSpPr>
          <p:grpSpPr bwMode="auto">
            <a:xfrm>
              <a:off x="1790700" y="4071744"/>
              <a:ext cx="152400" cy="152400"/>
              <a:chOff x="1776" y="1008"/>
              <a:chExt cx="96" cy="96"/>
            </a:xfrm>
          </p:grpSpPr>
          <p:sp>
            <p:nvSpPr>
              <p:cNvPr id="12411" name="Line 125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92D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2" name="Line 126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92D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09" name="Group 127"/>
            <p:cNvGrpSpPr>
              <a:grpSpLocks/>
            </p:cNvGrpSpPr>
            <p:nvPr/>
          </p:nvGrpSpPr>
          <p:grpSpPr bwMode="auto">
            <a:xfrm>
              <a:off x="1790700" y="4528944"/>
              <a:ext cx="152400" cy="152400"/>
              <a:chOff x="1776" y="1008"/>
              <a:chExt cx="96" cy="96"/>
            </a:xfrm>
          </p:grpSpPr>
          <p:sp>
            <p:nvSpPr>
              <p:cNvPr id="12409" name="Line 128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92D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0" name="Line 129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92D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10" name="Group 130"/>
            <p:cNvGrpSpPr>
              <a:grpSpLocks/>
            </p:cNvGrpSpPr>
            <p:nvPr/>
          </p:nvGrpSpPr>
          <p:grpSpPr bwMode="auto">
            <a:xfrm>
              <a:off x="1790700" y="4986144"/>
              <a:ext cx="152400" cy="152400"/>
              <a:chOff x="1776" y="1008"/>
              <a:chExt cx="96" cy="96"/>
            </a:xfrm>
          </p:grpSpPr>
          <p:sp>
            <p:nvSpPr>
              <p:cNvPr id="12407" name="Line 131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92D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8" name="Line 132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92D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11" name="Group 133"/>
            <p:cNvGrpSpPr>
              <a:grpSpLocks/>
            </p:cNvGrpSpPr>
            <p:nvPr/>
          </p:nvGrpSpPr>
          <p:grpSpPr bwMode="auto">
            <a:xfrm>
              <a:off x="1790700" y="5443344"/>
              <a:ext cx="152400" cy="152400"/>
              <a:chOff x="1776" y="1008"/>
              <a:chExt cx="96" cy="96"/>
            </a:xfrm>
          </p:grpSpPr>
          <p:sp>
            <p:nvSpPr>
              <p:cNvPr id="12405" name="Line 134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92D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6" name="Line 135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92D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12" name="Group 136"/>
            <p:cNvGrpSpPr>
              <a:grpSpLocks/>
            </p:cNvGrpSpPr>
            <p:nvPr/>
          </p:nvGrpSpPr>
          <p:grpSpPr bwMode="auto">
            <a:xfrm>
              <a:off x="1790700" y="5900544"/>
              <a:ext cx="152400" cy="152400"/>
              <a:chOff x="1776" y="1008"/>
              <a:chExt cx="96" cy="96"/>
            </a:xfrm>
          </p:grpSpPr>
          <p:sp>
            <p:nvSpPr>
              <p:cNvPr id="12403" name="Line 137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92D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4" name="Line 138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92D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13" name="Group 139"/>
            <p:cNvGrpSpPr>
              <a:grpSpLocks/>
            </p:cNvGrpSpPr>
            <p:nvPr/>
          </p:nvGrpSpPr>
          <p:grpSpPr bwMode="auto">
            <a:xfrm>
              <a:off x="1333500" y="4071744"/>
              <a:ext cx="152400" cy="152400"/>
              <a:chOff x="1776" y="1008"/>
              <a:chExt cx="96" cy="96"/>
            </a:xfrm>
          </p:grpSpPr>
          <p:sp>
            <p:nvSpPr>
              <p:cNvPr id="12401" name="Line 140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92D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" name="Line 141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92D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14" name="Group 142"/>
            <p:cNvGrpSpPr>
              <a:grpSpLocks/>
            </p:cNvGrpSpPr>
            <p:nvPr/>
          </p:nvGrpSpPr>
          <p:grpSpPr bwMode="auto">
            <a:xfrm>
              <a:off x="1333500" y="4528944"/>
              <a:ext cx="152400" cy="152400"/>
              <a:chOff x="1776" y="1008"/>
              <a:chExt cx="96" cy="96"/>
            </a:xfrm>
          </p:grpSpPr>
          <p:sp>
            <p:nvSpPr>
              <p:cNvPr id="12399" name="Line 143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92D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0" name="Line 144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92D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15" name="Group 145"/>
            <p:cNvGrpSpPr>
              <a:grpSpLocks/>
            </p:cNvGrpSpPr>
            <p:nvPr/>
          </p:nvGrpSpPr>
          <p:grpSpPr bwMode="auto">
            <a:xfrm>
              <a:off x="1333500" y="4986144"/>
              <a:ext cx="152400" cy="152400"/>
              <a:chOff x="1776" y="1008"/>
              <a:chExt cx="96" cy="96"/>
            </a:xfrm>
          </p:grpSpPr>
          <p:sp>
            <p:nvSpPr>
              <p:cNvPr id="12397" name="Line 146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92D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8" name="Line 147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92D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16" name="Group 148"/>
            <p:cNvGrpSpPr>
              <a:grpSpLocks/>
            </p:cNvGrpSpPr>
            <p:nvPr/>
          </p:nvGrpSpPr>
          <p:grpSpPr bwMode="auto">
            <a:xfrm>
              <a:off x="1333500" y="5443344"/>
              <a:ext cx="152400" cy="152400"/>
              <a:chOff x="1776" y="1008"/>
              <a:chExt cx="96" cy="96"/>
            </a:xfrm>
          </p:grpSpPr>
          <p:sp>
            <p:nvSpPr>
              <p:cNvPr id="12395" name="Line 149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92D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6" name="Line 150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92D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17" name="Group 151"/>
            <p:cNvGrpSpPr>
              <a:grpSpLocks/>
            </p:cNvGrpSpPr>
            <p:nvPr/>
          </p:nvGrpSpPr>
          <p:grpSpPr bwMode="auto">
            <a:xfrm>
              <a:off x="1333500" y="5900544"/>
              <a:ext cx="152400" cy="152400"/>
              <a:chOff x="1776" y="1008"/>
              <a:chExt cx="96" cy="96"/>
            </a:xfrm>
          </p:grpSpPr>
          <p:sp>
            <p:nvSpPr>
              <p:cNvPr id="12393" name="Line 152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92D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4" name="Line 153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92D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18" name="Group 197"/>
            <p:cNvGrpSpPr>
              <a:grpSpLocks/>
            </p:cNvGrpSpPr>
            <p:nvPr/>
          </p:nvGrpSpPr>
          <p:grpSpPr bwMode="auto">
            <a:xfrm>
              <a:off x="876300" y="4071744"/>
              <a:ext cx="152400" cy="152400"/>
              <a:chOff x="1776" y="1008"/>
              <a:chExt cx="96" cy="96"/>
            </a:xfrm>
          </p:grpSpPr>
          <p:sp>
            <p:nvSpPr>
              <p:cNvPr id="12391" name="Line 198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92D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2" name="Line 199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92D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19" name="Group 200"/>
            <p:cNvGrpSpPr>
              <a:grpSpLocks/>
            </p:cNvGrpSpPr>
            <p:nvPr/>
          </p:nvGrpSpPr>
          <p:grpSpPr bwMode="auto">
            <a:xfrm>
              <a:off x="876300" y="4528944"/>
              <a:ext cx="152400" cy="152400"/>
              <a:chOff x="1776" y="1008"/>
              <a:chExt cx="96" cy="96"/>
            </a:xfrm>
          </p:grpSpPr>
          <p:sp>
            <p:nvSpPr>
              <p:cNvPr id="12389" name="Line 201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92D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0" name="Line 202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92D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20" name="Group 203"/>
            <p:cNvGrpSpPr>
              <a:grpSpLocks/>
            </p:cNvGrpSpPr>
            <p:nvPr/>
          </p:nvGrpSpPr>
          <p:grpSpPr bwMode="auto">
            <a:xfrm>
              <a:off x="876300" y="4986144"/>
              <a:ext cx="152400" cy="152400"/>
              <a:chOff x="1776" y="1008"/>
              <a:chExt cx="96" cy="96"/>
            </a:xfrm>
          </p:grpSpPr>
          <p:sp>
            <p:nvSpPr>
              <p:cNvPr id="12387" name="Line 204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92D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8" name="Line 205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92D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21" name="Group 206"/>
            <p:cNvGrpSpPr>
              <a:grpSpLocks/>
            </p:cNvGrpSpPr>
            <p:nvPr/>
          </p:nvGrpSpPr>
          <p:grpSpPr bwMode="auto">
            <a:xfrm>
              <a:off x="876300" y="5443344"/>
              <a:ext cx="152400" cy="152400"/>
              <a:chOff x="1776" y="1008"/>
              <a:chExt cx="96" cy="96"/>
            </a:xfrm>
          </p:grpSpPr>
          <p:sp>
            <p:nvSpPr>
              <p:cNvPr id="12385" name="Line 207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92D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6" name="Line 208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92D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22" name="Group 209"/>
            <p:cNvGrpSpPr>
              <a:grpSpLocks/>
            </p:cNvGrpSpPr>
            <p:nvPr/>
          </p:nvGrpSpPr>
          <p:grpSpPr bwMode="auto">
            <a:xfrm>
              <a:off x="876300" y="5900544"/>
              <a:ext cx="152400" cy="152400"/>
              <a:chOff x="1776" y="1008"/>
              <a:chExt cx="96" cy="96"/>
            </a:xfrm>
          </p:grpSpPr>
          <p:sp>
            <p:nvSpPr>
              <p:cNvPr id="12383" name="Line 210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92D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4" name="Line 211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92D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24" name="Line 250"/>
            <p:cNvSpPr>
              <a:spLocks noChangeShapeType="1"/>
            </p:cNvSpPr>
            <p:nvPr/>
          </p:nvSpPr>
          <p:spPr bwMode="auto">
            <a:xfrm rot="5400000" flipV="1">
              <a:off x="647700" y="5062344"/>
              <a:ext cx="0" cy="457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Line 258"/>
            <p:cNvSpPr>
              <a:spLocks noChangeShapeType="1"/>
            </p:cNvSpPr>
            <p:nvPr/>
          </p:nvSpPr>
          <p:spPr bwMode="auto">
            <a:xfrm flipH="1">
              <a:off x="723900" y="4528944"/>
              <a:ext cx="0" cy="6858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7" name="Line 259"/>
            <p:cNvSpPr>
              <a:spLocks noChangeShapeType="1"/>
            </p:cNvSpPr>
            <p:nvPr/>
          </p:nvSpPr>
          <p:spPr bwMode="auto">
            <a:xfrm>
              <a:off x="723900" y="5367144"/>
              <a:ext cx="0" cy="6096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28" name="Group 260"/>
            <p:cNvGrpSpPr>
              <a:grpSpLocks/>
            </p:cNvGrpSpPr>
            <p:nvPr/>
          </p:nvGrpSpPr>
          <p:grpSpPr bwMode="auto">
            <a:xfrm>
              <a:off x="2247900" y="3614544"/>
              <a:ext cx="152400" cy="152400"/>
              <a:chOff x="1776" y="1008"/>
              <a:chExt cx="96" cy="96"/>
            </a:xfrm>
          </p:grpSpPr>
          <p:sp>
            <p:nvSpPr>
              <p:cNvPr id="12381" name="Line 261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2" name="Line 262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29" name="Group 263"/>
            <p:cNvGrpSpPr>
              <a:grpSpLocks/>
            </p:cNvGrpSpPr>
            <p:nvPr/>
          </p:nvGrpSpPr>
          <p:grpSpPr bwMode="auto">
            <a:xfrm>
              <a:off x="2705100" y="3614544"/>
              <a:ext cx="152400" cy="152400"/>
              <a:chOff x="1776" y="1008"/>
              <a:chExt cx="96" cy="96"/>
            </a:xfrm>
          </p:grpSpPr>
          <p:sp>
            <p:nvSpPr>
              <p:cNvPr id="12379" name="Line 264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0" name="Line 265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30" name="Group 266"/>
            <p:cNvGrpSpPr>
              <a:grpSpLocks/>
            </p:cNvGrpSpPr>
            <p:nvPr/>
          </p:nvGrpSpPr>
          <p:grpSpPr bwMode="auto">
            <a:xfrm>
              <a:off x="3162300" y="3614544"/>
              <a:ext cx="152400" cy="152400"/>
              <a:chOff x="1776" y="1008"/>
              <a:chExt cx="96" cy="96"/>
            </a:xfrm>
          </p:grpSpPr>
          <p:sp>
            <p:nvSpPr>
              <p:cNvPr id="12377" name="Line 267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8" name="Line 268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31" name="Group 275"/>
            <p:cNvGrpSpPr>
              <a:grpSpLocks/>
            </p:cNvGrpSpPr>
            <p:nvPr/>
          </p:nvGrpSpPr>
          <p:grpSpPr bwMode="auto">
            <a:xfrm>
              <a:off x="1790700" y="3614544"/>
              <a:ext cx="152400" cy="152400"/>
              <a:chOff x="1776" y="1008"/>
              <a:chExt cx="96" cy="96"/>
            </a:xfrm>
          </p:grpSpPr>
          <p:sp>
            <p:nvSpPr>
              <p:cNvPr id="12375" name="Line 276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92D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6" name="Line 277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92D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32" name="Group 278"/>
            <p:cNvGrpSpPr>
              <a:grpSpLocks/>
            </p:cNvGrpSpPr>
            <p:nvPr/>
          </p:nvGrpSpPr>
          <p:grpSpPr bwMode="auto">
            <a:xfrm>
              <a:off x="1333500" y="3614544"/>
              <a:ext cx="152400" cy="152400"/>
              <a:chOff x="1776" y="1008"/>
              <a:chExt cx="96" cy="96"/>
            </a:xfrm>
          </p:grpSpPr>
          <p:sp>
            <p:nvSpPr>
              <p:cNvPr id="12373" name="Line 279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92D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4" name="Line 280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92D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33" name="Group 281"/>
            <p:cNvGrpSpPr>
              <a:grpSpLocks/>
            </p:cNvGrpSpPr>
            <p:nvPr/>
          </p:nvGrpSpPr>
          <p:grpSpPr bwMode="auto">
            <a:xfrm>
              <a:off x="876300" y="3614544"/>
              <a:ext cx="152400" cy="152400"/>
              <a:chOff x="1776" y="1008"/>
              <a:chExt cx="96" cy="96"/>
            </a:xfrm>
          </p:grpSpPr>
          <p:sp>
            <p:nvSpPr>
              <p:cNvPr id="12371" name="Line 282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92D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2" name="Line 283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92D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6064" name="Text Box 288"/>
            <p:cNvSpPr txBox="1">
              <a:spLocks noChangeArrowheads="1"/>
            </p:cNvSpPr>
            <p:nvPr/>
          </p:nvSpPr>
          <p:spPr bwMode="auto">
            <a:xfrm>
              <a:off x="800100" y="4070598"/>
              <a:ext cx="609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9900CC"/>
                  </a:solidFill>
                </a:rPr>
                <a:t>F</a:t>
              </a:r>
              <a:r>
                <a:rPr lang="en-US" sz="2400" i="1" baseline="-25000" dirty="0">
                  <a:solidFill>
                    <a:srgbClr val="9900CC"/>
                  </a:solidFill>
                </a:rPr>
                <a:t>B</a:t>
              </a:r>
              <a:endParaRPr lang="en-US" sz="2400" b="1" dirty="0">
                <a:solidFill>
                  <a:srgbClr val="9900CC"/>
                </a:solidFill>
              </a:endParaRPr>
            </a:p>
          </p:txBody>
        </p:sp>
        <p:sp>
          <p:nvSpPr>
            <p:cNvPr id="716066" name="Text Box 290"/>
            <p:cNvSpPr txBox="1">
              <a:spLocks noChangeArrowheads="1"/>
            </p:cNvSpPr>
            <p:nvPr/>
          </p:nvSpPr>
          <p:spPr bwMode="auto">
            <a:xfrm>
              <a:off x="990600" y="5759574"/>
              <a:ext cx="609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9900CC"/>
                  </a:solidFill>
                </a:rPr>
                <a:t>F</a:t>
              </a:r>
              <a:r>
                <a:rPr lang="en-US" sz="2400" i="1" baseline="-25000" dirty="0">
                  <a:solidFill>
                    <a:srgbClr val="9900CC"/>
                  </a:solidFill>
                </a:rPr>
                <a:t>E</a:t>
              </a:r>
              <a:endParaRPr lang="en-US" sz="2400" b="1" dirty="0">
                <a:solidFill>
                  <a:srgbClr val="9900CC"/>
                </a:solidFill>
              </a:endParaRPr>
            </a:p>
          </p:txBody>
        </p:sp>
        <p:sp>
          <p:nvSpPr>
            <p:cNvPr id="12336" name="Line 302"/>
            <p:cNvSpPr>
              <a:spLocks noChangeShapeType="1"/>
            </p:cNvSpPr>
            <p:nvPr/>
          </p:nvSpPr>
          <p:spPr bwMode="auto">
            <a:xfrm>
              <a:off x="2095500" y="4528944"/>
              <a:ext cx="0" cy="6858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7" name="Line 303"/>
            <p:cNvSpPr>
              <a:spLocks noChangeShapeType="1"/>
            </p:cNvSpPr>
            <p:nvPr/>
          </p:nvSpPr>
          <p:spPr bwMode="auto">
            <a:xfrm>
              <a:off x="2095500" y="5367144"/>
              <a:ext cx="0" cy="7620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6110" name="Group 334"/>
            <p:cNvGrpSpPr>
              <a:grpSpLocks/>
            </p:cNvGrpSpPr>
            <p:nvPr/>
          </p:nvGrpSpPr>
          <p:grpSpPr bwMode="auto">
            <a:xfrm>
              <a:off x="114300" y="3462144"/>
              <a:ext cx="1524000" cy="2895600"/>
              <a:chOff x="0" y="1968"/>
              <a:chExt cx="960" cy="1824"/>
            </a:xfrm>
          </p:grpSpPr>
          <p:sp>
            <p:nvSpPr>
              <p:cNvPr id="716061" name="Rectangle 285"/>
              <p:cNvSpPr>
                <a:spLocks noChangeArrowheads="1"/>
              </p:cNvSpPr>
              <p:nvPr/>
            </p:nvSpPr>
            <p:spPr bwMode="auto">
              <a:xfrm>
                <a:off x="192" y="2880"/>
                <a:ext cx="768" cy="192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shade val="24314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24314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6062" name="Rectangle 286"/>
              <p:cNvSpPr>
                <a:spLocks noChangeArrowheads="1"/>
              </p:cNvSpPr>
              <p:nvPr/>
            </p:nvSpPr>
            <p:spPr bwMode="auto">
              <a:xfrm>
                <a:off x="192" y="3168"/>
                <a:ext cx="768" cy="192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shade val="24314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24314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352" name="Line 291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3" name="Line 292"/>
              <p:cNvSpPr>
                <a:spLocks noChangeShapeType="1"/>
              </p:cNvSpPr>
              <p:nvPr/>
            </p:nvSpPr>
            <p:spPr bwMode="auto">
              <a:xfrm>
                <a:off x="960" y="336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54" name="Group 293"/>
              <p:cNvGrpSpPr>
                <a:grpSpLocks/>
              </p:cNvGrpSpPr>
              <p:nvPr/>
            </p:nvGrpSpPr>
            <p:grpSpPr bwMode="auto">
              <a:xfrm>
                <a:off x="0" y="2208"/>
                <a:ext cx="336" cy="423"/>
                <a:chOff x="3696" y="2304"/>
                <a:chExt cx="336" cy="423"/>
              </a:xfrm>
            </p:grpSpPr>
            <p:grpSp>
              <p:nvGrpSpPr>
                <p:cNvPr id="12364" name="Group 294"/>
                <p:cNvGrpSpPr>
                  <a:grpSpLocks/>
                </p:cNvGrpSpPr>
                <p:nvPr/>
              </p:nvGrpSpPr>
              <p:grpSpPr bwMode="auto">
                <a:xfrm>
                  <a:off x="3744" y="2448"/>
                  <a:ext cx="288" cy="144"/>
                  <a:chOff x="2736" y="1632"/>
                  <a:chExt cx="288" cy="144"/>
                </a:xfrm>
              </p:grpSpPr>
              <p:sp>
                <p:nvSpPr>
                  <p:cNvPr id="12367" name="Line 295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1680"/>
                    <a:ext cx="288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68" name="Line 296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1728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69" name="Line 2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1632"/>
                    <a:ext cx="0" cy="4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70" name="Line 2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1728"/>
                    <a:ext cx="0" cy="4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365" name="Text Box 299"/>
                <p:cNvSpPr txBox="1">
                  <a:spLocks noChangeArrowheads="1"/>
                </p:cNvSpPr>
                <p:nvPr/>
              </p:nvSpPr>
              <p:spPr bwMode="auto">
                <a:xfrm>
                  <a:off x="3696" y="2304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4800">
                      <a:solidFill>
                        <a:schemeClr val="bg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4800">
                      <a:solidFill>
                        <a:schemeClr val="bg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4800">
                      <a:solidFill>
                        <a:schemeClr val="bg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4800">
                      <a:solidFill>
                        <a:schemeClr val="bg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4800">
                      <a:solidFill>
                        <a:schemeClr val="bg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800">
                      <a:solidFill>
                        <a:schemeClr val="bg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800">
                      <a:solidFill>
                        <a:schemeClr val="bg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800">
                      <a:solidFill>
                        <a:schemeClr val="bg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800">
                      <a:solidFill>
                        <a:schemeClr val="bg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12366" name="Text Box 300"/>
                <p:cNvSpPr txBox="1">
                  <a:spLocks noChangeArrowheads="1"/>
                </p:cNvSpPr>
                <p:nvPr/>
              </p:nvSpPr>
              <p:spPr bwMode="auto">
                <a:xfrm>
                  <a:off x="3696" y="2496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4800">
                      <a:solidFill>
                        <a:schemeClr val="bg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4800">
                      <a:solidFill>
                        <a:schemeClr val="bg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4800">
                      <a:solidFill>
                        <a:schemeClr val="bg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4800">
                      <a:solidFill>
                        <a:schemeClr val="bg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4800">
                      <a:solidFill>
                        <a:schemeClr val="bg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800">
                      <a:solidFill>
                        <a:schemeClr val="bg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800">
                      <a:solidFill>
                        <a:schemeClr val="bg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800">
                      <a:solidFill>
                        <a:schemeClr val="bg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800">
                      <a:solidFill>
                        <a:schemeClr val="bg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chemeClr val="tx1"/>
                      </a:solidFill>
                    </a:rPr>
                    <a:t>–</a:t>
                  </a:r>
                </a:p>
              </p:txBody>
            </p:sp>
          </p:grpSp>
          <p:sp>
            <p:nvSpPr>
              <p:cNvPr id="12355" name="Line 301"/>
              <p:cNvSpPr>
                <a:spLocks noChangeShapeType="1"/>
              </p:cNvSpPr>
              <p:nvPr/>
            </p:nvSpPr>
            <p:spPr bwMode="auto">
              <a:xfrm flipH="1">
                <a:off x="192" y="1968"/>
                <a:ext cx="768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6" name="Line 304"/>
              <p:cNvSpPr>
                <a:spLocks noChangeShapeType="1"/>
              </p:cNvSpPr>
              <p:nvPr/>
            </p:nvSpPr>
            <p:spPr bwMode="auto">
              <a:xfrm flipH="1">
                <a:off x="192" y="3648"/>
                <a:ext cx="768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7" name="Line 305"/>
              <p:cNvSpPr>
                <a:spLocks noChangeShapeType="1"/>
              </p:cNvSpPr>
              <p:nvPr/>
            </p:nvSpPr>
            <p:spPr bwMode="auto">
              <a:xfrm flipH="1">
                <a:off x="192" y="2496"/>
                <a:ext cx="0" cy="115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8" name="Line 306"/>
              <p:cNvSpPr>
                <a:spLocks noChangeShapeType="1"/>
              </p:cNvSpPr>
              <p:nvPr/>
            </p:nvSpPr>
            <p:spPr bwMode="auto">
              <a:xfrm flipH="1">
                <a:off x="192" y="1968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59" name="Group 317"/>
              <p:cNvGrpSpPr>
                <a:grpSpLocks/>
              </p:cNvGrpSpPr>
              <p:nvPr/>
            </p:nvGrpSpPr>
            <p:grpSpPr bwMode="auto">
              <a:xfrm>
                <a:off x="48" y="3648"/>
                <a:ext cx="288" cy="144"/>
                <a:chOff x="1872" y="3408"/>
                <a:chExt cx="288" cy="144"/>
              </a:xfrm>
            </p:grpSpPr>
            <p:sp>
              <p:nvSpPr>
                <p:cNvPr id="12360" name="Line 318"/>
                <p:cNvSpPr>
                  <a:spLocks noChangeShapeType="1"/>
                </p:cNvSpPr>
                <p:nvPr/>
              </p:nvSpPr>
              <p:spPr bwMode="auto">
                <a:xfrm>
                  <a:off x="1872" y="345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61" name="Line 319"/>
                <p:cNvSpPr>
                  <a:spLocks noChangeShapeType="1"/>
                </p:cNvSpPr>
                <p:nvPr/>
              </p:nvSpPr>
              <p:spPr bwMode="auto">
                <a:xfrm>
                  <a:off x="1920" y="3504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62" name="Line 320"/>
                <p:cNvSpPr>
                  <a:spLocks noChangeShapeType="1"/>
                </p:cNvSpPr>
                <p:nvPr/>
              </p:nvSpPr>
              <p:spPr bwMode="auto">
                <a:xfrm>
                  <a:off x="1968" y="3552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63" name="Line 321"/>
                <p:cNvSpPr>
                  <a:spLocks noChangeShapeType="1"/>
                </p:cNvSpPr>
                <p:nvPr/>
              </p:nvSpPr>
              <p:spPr bwMode="auto">
                <a:xfrm flipV="1">
                  <a:off x="2016" y="3408"/>
                  <a:ext cx="0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16065" name="Line 289"/>
            <p:cNvSpPr>
              <a:spLocks noChangeShapeType="1"/>
            </p:cNvSpPr>
            <p:nvPr/>
          </p:nvSpPr>
          <p:spPr bwMode="auto">
            <a:xfrm rot="16200000" flipH="1">
              <a:off x="762000" y="5786244"/>
              <a:ext cx="533400" cy="0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063" name="Line 287"/>
            <p:cNvSpPr>
              <a:spLocks noChangeShapeType="1"/>
            </p:cNvSpPr>
            <p:nvPr/>
          </p:nvSpPr>
          <p:spPr bwMode="auto">
            <a:xfrm rot="5400000" flipH="1" flipV="1">
              <a:off x="762000" y="4795644"/>
              <a:ext cx="533400" cy="0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116" name="Arc 340"/>
            <p:cNvSpPr>
              <a:spLocks/>
            </p:cNvSpPr>
            <p:nvPr/>
          </p:nvSpPr>
          <p:spPr bwMode="auto">
            <a:xfrm flipV="1">
              <a:off x="2314575" y="3919344"/>
              <a:ext cx="695325" cy="1371600"/>
            </a:xfrm>
            <a:custGeom>
              <a:avLst/>
              <a:gdLst>
                <a:gd name="T0" fmla="*/ 8739058 w 21872"/>
                <a:gd name="T1" fmla="*/ 0 h 43200"/>
                <a:gd name="T2" fmla="*/ 0 w 21872"/>
                <a:gd name="T3" fmla="*/ 1382595025 h 43200"/>
                <a:gd name="T4" fmla="*/ 8739058 w 21872"/>
                <a:gd name="T5" fmla="*/ 691329263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872" h="43200" fill="none" extrusionOk="0">
                  <a:moveTo>
                    <a:pt x="271" y="0"/>
                  </a:moveTo>
                  <a:cubicBezTo>
                    <a:pt x="12201" y="0"/>
                    <a:pt x="21872" y="9670"/>
                    <a:pt x="21872" y="21600"/>
                  </a:cubicBezTo>
                  <a:cubicBezTo>
                    <a:pt x="21872" y="33529"/>
                    <a:pt x="12201" y="43200"/>
                    <a:pt x="272" y="43200"/>
                  </a:cubicBezTo>
                  <a:cubicBezTo>
                    <a:pt x="181" y="43200"/>
                    <a:pt x="90" y="43199"/>
                    <a:pt x="-1" y="43198"/>
                  </a:cubicBezTo>
                </a:path>
                <a:path w="21872" h="43200" stroke="0" extrusionOk="0">
                  <a:moveTo>
                    <a:pt x="271" y="0"/>
                  </a:moveTo>
                  <a:cubicBezTo>
                    <a:pt x="12201" y="0"/>
                    <a:pt x="21872" y="9670"/>
                    <a:pt x="21872" y="21600"/>
                  </a:cubicBezTo>
                  <a:cubicBezTo>
                    <a:pt x="21872" y="33529"/>
                    <a:pt x="12201" y="43200"/>
                    <a:pt x="272" y="43200"/>
                  </a:cubicBezTo>
                  <a:cubicBezTo>
                    <a:pt x="181" y="43200"/>
                    <a:pt x="90" y="43199"/>
                    <a:pt x="-1" y="43198"/>
                  </a:cubicBezTo>
                  <a:lnTo>
                    <a:pt x="272" y="21600"/>
                  </a:lnTo>
                  <a:lnTo>
                    <a:pt x="271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060" name="Oval 284"/>
            <p:cNvSpPr>
              <a:spLocks noChangeArrowheads="1"/>
            </p:cNvSpPr>
            <p:nvPr/>
          </p:nvSpPr>
          <p:spPr bwMode="auto">
            <a:xfrm>
              <a:off x="190500" y="5214744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b="1" i="1"/>
            </a:p>
          </p:txBody>
        </p:sp>
        <p:sp>
          <p:nvSpPr>
            <p:cNvPr id="716119" name="Text Box 343"/>
            <p:cNvSpPr txBox="1">
              <a:spLocks noChangeArrowheads="1"/>
            </p:cNvSpPr>
            <p:nvPr/>
          </p:nvSpPr>
          <p:spPr bwMode="auto">
            <a:xfrm rot="5400000">
              <a:off x="1219200" y="4070598"/>
              <a:ext cx="1295400" cy="457200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dirty="0"/>
                <a:t>detector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614199" y="3127510"/>
              <a:ext cx="101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B</a:t>
              </a:r>
              <a:r>
                <a:rPr lang="en-US" baseline="-25000" dirty="0">
                  <a:solidFill>
                    <a:srgbClr val="008000"/>
                  </a:solidFill>
                </a:rPr>
                <a:t>0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12323" name="Text Box 249"/>
            <p:cNvSpPr txBox="1">
              <a:spLocks noChangeArrowheads="1"/>
            </p:cNvSpPr>
            <p:nvPr/>
          </p:nvSpPr>
          <p:spPr bwMode="auto">
            <a:xfrm>
              <a:off x="419100" y="4833744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FF0000"/>
                  </a:solidFill>
                </a:rPr>
                <a:t>v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50747"/>
          <a:stretch/>
        </p:blipFill>
        <p:spPr>
          <a:xfrm>
            <a:off x="3009900" y="5570011"/>
            <a:ext cx="2169405" cy="128798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190500" y="5388874"/>
            <a:ext cx="88011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" name="Straight Connector 154"/>
          <p:cNvCxnSpPr/>
          <p:nvPr/>
        </p:nvCxnSpPr>
        <p:spPr bwMode="auto">
          <a:xfrm>
            <a:off x="233680" y="1965393"/>
            <a:ext cx="88011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157481" y="5669115"/>
            <a:ext cx="3157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 assign the peaks in the ammonium spectrum?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80981" y="6406671"/>
            <a:ext cx="28098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http://encyclopedia.che.engin.umich.edu/Pages/ProcessParameters/Spectrometers/Spectrometers.html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328021" y="3442444"/>
            <a:ext cx="639296" cy="242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2467535" y="3173478"/>
            <a:ext cx="517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pic>
        <p:nvPicPr>
          <p:cNvPr id="137315" name="Picture 99" descr="http://www2.chemistry.msu.edu/faculty/reusch/VirtTxtJml/Spectrpy/Images/mesoxid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635" y="5562830"/>
            <a:ext cx="1894145" cy="124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607381" y="5711750"/>
            <a:ext cx="15332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7"/>
              </a:rPr>
              <a:t>http://</a:t>
            </a:r>
            <a:r>
              <a:rPr lang="en-US" sz="1000" dirty="0" smtClean="0">
                <a:hlinkClick r:id="rId7"/>
              </a:rPr>
              <a:t>www2.chemistry.msu.edu/faculty/reusch/VirtTxtJml/Spectrpy/MassSpec/masspec1.htm</a:t>
            </a:r>
            <a:endParaRPr lang="en-US" sz="1000" dirty="0" smtClean="0"/>
          </a:p>
          <a:p>
            <a:endParaRPr lang="en-US" sz="1000" dirty="0"/>
          </a:p>
          <a:p>
            <a:r>
              <a:rPr lang="en-US" sz="1000" dirty="0" smtClean="0"/>
              <a:t>4-methyl-3-pentene-2-one</a:t>
            </a:r>
            <a:endParaRPr lang="en-US" sz="1000" dirty="0"/>
          </a:p>
        </p:txBody>
      </p:sp>
      <p:cxnSp>
        <p:nvCxnSpPr>
          <p:cNvPr id="20" name="Straight Connector 19"/>
          <p:cNvCxnSpPr/>
          <p:nvPr/>
        </p:nvCxnSpPr>
        <p:spPr bwMode="auto">
          <a:xfrm flipH="1">
            <a:off x="5359400" y="5570011"/>
            <a:ext cx="12700" cy="12367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4257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6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6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11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4000" y="1166843"/>
            <a:ext cx="8798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Consider the mass spectrometer shown schematically in the figure below. The magnitude of the electric field between the plates of the velocity selector is </a:t>
            </a:r>
            <a:r>
              <a:rPr lang="en-US" sz="1600" dirty="0" smtClean="0"/>
              <a:t>2.50·10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 </a:t>
            </a:r>
            <a:r>
              <a:rPr lang="en-US" sz="1600" dirty="0"/>
              <a:t>V/m, and the magnetic field in both the velocity selector and the deflection chamber has a magnitude of 0.0400 T.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Calculate </a:t>
            </a:r>
            <a:r>
              <a:rPr lang="en-US" sz="1600" dirty="0"/>
              <a:t>the radius of the path for a singly charged ion having a </a:t>
            </a:r>
            <a:r>
              <a:rPr lang="en-US" sz="1600" dirty="0" smtClean="0"/>
              <a:t>mass, m </a:t>
            </a:r>
            <a:r>
              <a:rPr lang="en-US" sz="1600" dirty="0"/>
              <a:t>= </a:t>
            </a:r>
            <a:r>
              <a:rPr lang="en-US" sz="1600" dirty="0" smtClean="0"/>
              <a:t>2.18·10</a:t>
            </a:r>
            <a:r>
              <a:rPr lang="en-US" sz="1600" baseline="30000" dirty="0" smtClean="0"/>
              <a:t>-26</a:t>
            </a:r>
            <a:r>
              <a:rPr lang="en-US" sz="1600" dirty="0" smtClean="0"/>
              <a:t> </a:t>
            </a:r>
            <a:r>
              <a:rPr lang="en-US" sz="1600" dirty="0"/>
              <a:t>kg.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034" y="174439"/>
            <a:ext cx="3180522" cy="830997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White board example</a:t>
            </a:r>
          </a:p>
          <a:p>
            <a:r>
              <a:rPr lang="en-US" dirty="0" smtClean="0"/>
              <a:t>Mass spectrometer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208" y="2755670"/>
            <a:ext cx="3028672" cy="394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5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5433391" cy="523220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Force on a Current-Carrying Wire</a:t>
            </a:r>
          </a:p>
        </p:txBody>
      </p:sp>
      <p:sp>
        <p:nvSpPr>
          <p:cNvPr id="716803" name="Text Box 3"/>
          <p:cNvSpPr txBox="1">
            <a:spLocks noChangeArrowheads="1"/>
          </p:cNvSpPr>
          <p:nvPr/>
        </p:nvSpPr>
        <p:spPr bwMode="auto">
          <a:xfrm>
            <a:off x="79516" y="788504"/>
            <a:ext cx="9011476" cy="155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225425" indent="-225425" eaLnBrk="1" hangingPunct="1">
              <a:spcAft>
                <a:spcPts val="600"/>
              </a:spcAft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Moving charges experience a force, F = </a:t>
            </a:r>
            <a:r>
              <a:rPr lang="en-US" sz="2000" dirty="0" err="1" smtClean="0">
                <a:solidFill>
                  <a:schemeClr val="tx1"/>
                </a:solidFill>
              </a:rPr>
              <a:t>qv</a:t>
            </a:r>
            <a:r>
              <a:rPr lang="en-US" sz="1200" baseline="30000" dirty="0" err="1" smtClean="0">
                <a:solidFill>
                  <a:schemeClr val="tx1"/>
                </a:solidFill>
              </a:rPr>
              <a:t>x</a:t>
            </a:r>
            <a:r>
              <a:rPr lang="en-US" sz="2000" dirty="0" err="1" smtClean="0">
                <a:solidFill>
                  <a:schemeClr val="tx1"/>
                </a:solidFill>
              </a:rPr>
              <a:t>B</a:t>
            </a:r>
            <a:r>
              <a:rPr lang="en-US" sz="2000" dirty="0" smtClean="0">
                <a:solidFill>
                  <a:schemeClr val="tx1"/>
                </a:solidFill>
              </a:rPr>
              <a:t>; 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 current in wire experiences force!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25425" indent="-225425" eaLnBrk="1" hangingPunct="1">
              <a:spcAft>
                <a:spcPts val="600"/>
              </a:spcAft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Suppose </a:t>
            </a:r>
            <a:r>
              <a:rPr lang="en-US" sz="2000" dirty="0">
                <a:solidFill>
                  <a:schemeClr val="tx1"/>
                </a:solidFill>
              </a:rPr>
              <a:t>current </a:t>
            </a:r>
            <a:r>
              <a:rPr lang="en-US" sz="2000" i="1" dirty="0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 is flowing through a wire of cross sectional area </a:t>
            </a:r>
            <a:r>
              <a:rPr lang="en-US" sz="2000" i="1" dirty="0">
                <a:solidFill>
                  <a:schemeClr val="tx1"/>
                </a:solidFill>
              </a:rPr>
              <a:t>A</a:t>
            </a:r>
            <a:r>
              <a:rPr lang="en-US" sz="2000" dirty="0">
                <a:solidFill>
                  <a:schemeClr val="tx1"/>
                </a:solidFill>
              </a:rPr>
              <a:t> and length </a:t>
            </a:r>
            <a:r>
              <a:rPr lang="en-US" sz="2000" i="1" dirty="0">
                <a:solidFill>
                  <a:schemeClr val="tx1"/>
                </a:solidFill>
              </a:rPr>
              <a:t>L </a:t>
            </a:r>
            <a:endParaRPr lang="en-US" sz="2000" dirty="0">
              <a:solidFill>
                <a:schemeClr val="tx1"/>
              </a:solidFill>
            </a:endParaRPr>
          </a:p>
          <a:p>
            <a:pPr marL="911225" lvl="2" indent="-225425" eaLnBrk="1" hangingPunct="1">
              <a:spcAft>
                <a:spcPts val="600"/>
              </a:spcAft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Think of length as a vector </a:t>
            </a:r>
            <a:r>
              <a:rPr lang="en-US" sz="2000" b="1" dirty="0">
                <a:solidFill>
                  <a:schemeClr val="tx1"/>
                </a:solidFill>
              </a:rPr>
              <a:t>L</a:t>
            </a:r>
            <a:r>
              <a:rPr lang="en-US" sz="2000" dirty="0">
                <a:solidFill>
                  <a:schemeClr val="tx1"/>
                </a:solidFill>
              </a:rPr>
              <a:t> in the direction of current</a:t>
            </a:r>
          </a:p>
          <a:p>
            <a:pPr marL="911225" lvl="2" indent="-225425" eaLnBrk="1" hangingPunct="1">
              <a:spcAft>
                <a:spcPts val="600"/>
              </a:spcAft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Think of current as charge carriers with charge </a:t>
            </a:r>
            <a:r>
              <a:rPr lang="en-US" sz="2000" i="1" dirty="0">
                <a:solidFill>
                  <a:schemeClr val="tx1"/>
                </a:solidFill>
                <a:sym typeface="Symbol" pitchFamily="18" charset="2"/>
              </a:rPr>
              <a:t>q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 and drift velocity </a:t>
            </a:r>
            <a:r>
              <a:rPr lang="en-US" sz="2000" i="1" dirty="0" err="1">
                <a:solidFill>
                  <a:schemeClr val="tx1"/>
                </a:solidFill>
                <a:sym typeface="Symbol" pitchFamily="18" charset="2"/>
              </a:rPr>
              <a:t>v</a:t>
            </a:r>
            <a:r>
              <a:rPr lang="en-US" sz="2000" i="1" baseline="-25000" dirty="0" err="1">
                <a:solidFill>
                  <a:schemeClr val="tx1"/>
                </a:solidFill>
                <a:sym typeface="Symbol" pitchFamily="18" charset="2"/>
              </a:rPr>
              <a:t>d</a:t>
            </a:r>
            <a:endParaRPr lang="en-US" sz="2000" dirty="0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716991" name="AutoShape 191"/>
          <p:cNvSpPr>
            <a:spLocks noChangeArrowheads="1"/>
          </p:cNvSpPr>
          <p:nvPr/>
        </p:nvSpPr>
        <p:spPr bwMode="auto">
          <a:xfrm rot="5400000">
            <a:off x="1851984" y="1905000"/>
            <a:ext cx="457200" cy="2895600"/>
          </a:xfrm>
          <a:prstGeom prst="can">
            <a:avLst>
              <a:gd name="adj" fmla="val 50843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365" name="Text Box 194"/>
          <p:cNvSpPr txBox="1">
            <a:spLocks noChangeArrowheads="1"/>
          </p:cNvSpPr>
          <p:nvPr/>
        </p:nvSpPr>
        <p:spPr bwMode="auto">
          <a:xfrm>
            <a:off x="861384" y="2590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B</a:t>
            </a:r>
          </a:p>
        </p:txBody>
      </p:sp>
      <p:grpSp>
        <p:nvGrpSpPr>
          <p:cNvPr id="717000" name="Group 200"/>
          <p:cNvGrpSpPr>
            <a:grpSpLocks/>
          </p:cNvGrpSpPr>
          <p:nvPr/>
        </p:nvGrpSpPr>
        <p:grpSpPr bwMode="auto">
          <a:xfrm>
            <a:off x="2994984" y="3962400"/>
            <a:ext cx="152400" cy="152400"/>
            <a:chOff x="1392" y="1008"/>
            <a:chExt cx="96" cy="96"/>
          </a:xfrm>
        </p:grpSpPr>
        <p:sp>
          <p:nvSpPr>
            <p:cNvPr id="15410" name="Oval 201"/>
            <p:cNvSpPr>
              <a:spLocks noChangeArrowheads="1"/>
            </p:cNvSpPr>
            <p:nvPr/>
          </p:nvSpPr>
          <p:spPr bwMode="auto">
            <a:xfrm>
              <a:off x="1392" y="1008"/>
              <a:ext cx="96" cy="9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" name="Oval 202"/>
            <p:cNvSpPr>
              <a:spLocks noChangeArrowheads="1"/>
            </p:cNvSpPr>
            <p:nvPr/>
          </p:nvSpPr>
          <p:spPr bwMode="auto">
            <a:xfrm>
              <a:off x="1424" y="1040"/>
              <a:ext cx="35" cy="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67" name="Group 217"/>
          <p:cNvGrpSpPr>
            <a:grpSpLocks/>
          </p:cNvGrpSpPr>
          <p:nvPr/>
        </p:nvGrpSpPr>
        <p:grpSpPr bwMode="auto">
          <a:xfrm>
            <a:off x="861384" y="2895600"/>
            <a:ext cx="2286000" cy="914400"/>
            <a:chOff x="144" y="1440"/>
            <a:chExt cx="1440" cy="960"/>
          </a:xfrm>
        </p:grpSpPr>
        <p:sp>
          <p:nvSpPr>
            <p:cNvPr id="15404" name="Line 193"/>
            <p:cNvSpPr>
              <a:spLocks noChangeShapeType="1"/>
            </p:cNvSpPr>
            <p:nvPr/>
          </p:nvSpPr>
          <p:spPr bwMode="auto">
            <a:xfrm flipV="1">
              <a:off x="144" y="1440"/>
              <a:ext cx="0" cy="96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Line 196"/>
            <p:cNvSpPr>
              <a:spLocks noChangeShapeType="1"/>
            </p:cNvSpPr>
            <p:nvPr/>
          </p:nvSpPr>
          <p:spPr bwMode="auto">
            <a:xfrm flipV="1">
              <a:off x="432" y="1440"/>
              <a:ext cx="0" cy="96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Line 197"/>
            <p:cNvSpPr>
              <a:spLocks noChangeShapeType="1"/>
            </p:cNvSpPr>
            <p:nvPr/>
          </p:nvSpPr>
          <p:spPr bwMode="auto">
            <a:xfrm flipV="1">
              <a:off x="720" y="1440"/>
              <a:ext cx="0" cy="96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Line 198"/>
            <p:cNvSpPr>
              <a:spLocks noChangeShapeType="1"/>
            </p:cNvSpPr>
            <p:nvPr/>
          </p:nvSpPr>
          <p:spPr bwMode="auto">
            <a:xfrm flipV="1">
              <a:off x="1008" y="1440"/>
              <a:ext cx="0" cy="96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Line 199"/>
            <p:cNvSpPr>
              <a:spLocks noChangeShapeType="1"/>
            </p:cNvSpPr>
            <p:nvPr/>
          </p:nvSpPr>
          <p:spPr bwMode="auto">
            <a:xfrm flipV="1">
              <a:off x="1296" y="1440"/>
              <a:ext cx="0" cy="96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Line 205"/>
            <p:cNvSpPr>
              <a:spLocks noChangeShapeType="1"/>
            </p:cNvSpPr>
            <p:nvPr/>
          </p:nvSpPr>
          <p:spPr bwMode="auto">
            <a:xfrm flipV="1">
              <a:off x="1584" y="1440"/>
              <a:ext cx="0" cy="96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9" name="Oval 208"/>
          <p:cNvSpPr>
            <a:spLocks noChangeArrowheads="1"/>
          </p:cNvSpPr>
          <p:nvPr/>
        </p:nvSpPr>
        <p:spPr bwMode="auto">
          <a:xfrm>
            <a:off x="861384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rgbClr val="76765E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 i="1"/>
          </a:p>
        </p:txBody>
      </p:sp>
      <p:sp>
        <p:nvSpPr>
          <p:cNvPr id="15370" name="Oval 209"/>
          <p:cNvSpPr>
            <a:spLocks noChangeArrowheads="1"/>
          </p:cNvSpPr>
          <p:nvPr/>
        </p:nvSpPr>
        <p:spPr bwMode="auto">
          <a:xfrm>
            <a:off x="1089984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rgbClr val="76765E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 i="1"/>
          </a:p>
        </p:txBody>
      </p:sp>
      <p:sp>
        <p:nvSpPr>
          <p:cNvPr id="15371" name="Oval 210"/>
          <p:cNvSpPr>
            <a:spLocks noChangeArrowheads="1"/>
          </p:cNvSpPr>
          <p:nvPr/>
        </p:nvSpPr>
        <p:spPr bwMode="auto">
          <a:xfrm>
            <a:off x="1394784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rgbClr val="76765E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 i="1"/>
          </a:p>
        </p:txBody>
      </p:sp>
      <p:sp>
        <p:nvSpPr>
          <p:cNvPr id="15372" name="Oval 211"/>
          <p:cNvSpPr>
            <a:spLocks noChangeArrowheads="1"/>
          </p:cNvSpPr>
          <p:nvPr/>
        </p:nvSpPr>
        <p:spPr bwMode="auto">
          <a:xfrm>
            <a:off x="1928184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rgbClr val="76765E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 i="1"/>
          </a:p>
        </p:txBody>
      </p:sp>
      <p:sp>
        <p:nvSpPr>
          <p:cNvPr id="15373" name="Oval 212"/>
          <p:cNvSpPr>
            <a:spLocks noChangeArrowheads="1"/>
          </p:cNvSpPr>
          <p:nvPr/>
        </p:nvSpPr>
        <p:spPr bwMode="auto">
          <a:xfrm>
            <a:off x="2385384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rgbClr val="76765E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 i="1"/>
          </a:p>
        </p:txBody>
      </p:sp>
      <p:sp>
        <p:nvSpPr>
          <p:cNvPr id="15374" name="Oval 213"/>
          <p:cNvSpPr>
            <a:spLocks noChangeArrowheads="1"/>
          </p:cNvSpPr>
          <p:nvPr/>
        </p:nvSpPr>
        <p:spPr bwMode="auto">
          <a:xfrm>
            <a:off x="2766384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rgbClr val="76765E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 i="1"/>
          </a:p>
        </p:txBody>
      </p:sp>
      <p:sp>
        <p:nvSpPr>
          <p:cNvPr id="15378" name="Line 218"/>
          <p:cNvSpPr>
            <a:spLocks noChangeShapeType="1"/>
          </p:cNvSpPr>
          <p:nvPr/>
        </p:nvSpPr>
        <p:spPr bwMode="auto">
          <a:xfrm>
            <a:off x="1928184" y="2819400"/>
            <a:ext cx="1295400" cy="0"/>
          </a:xfrm>
          <a:prstGeom prst="line">
            <a:avLst/>
          </a:prstGeom>
          <a:noFill/>
          <a:ln w="28575">
            <a:solidFill>
              <a:srgbClr val="99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Text Box 219"/>
          <p:cNvSpPr txBox="1">
            <a:spLocks noChangeArrowheads="1"/>
          </p:cNvSpPr>
          <p:nvPr/>
        </p:nvSpPr>
        <p:spPr bwMode="auto">
          <a:xfrm>
            <a:off x="1623384" y="2590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996600"/>
                </a:solidFill>
              </a:rPr>
              <a:t>I</a:t>
            </a:r>
          </a:p>
        </p:txBody>
      </p:sp>
      <p:sp>
        <p:nvSpPr>
          <p:cNvPr id="15380" name="Line 220"/>
          <p:cNvSpPr>
            <a:spLocks noChangeShapeType="1"/>
          </p:cNvSpPr>
          <p:nvPr/>
        </p:nvSpPr>
        <p:spPr bwMode="auto">
          <a:xfrm>
            <a:off x="708984" y="3886200"/>
            <a:ext cx="2667000" cy="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Text Box 221"/>
          <p:cNvSpPr txBox="1">
            <a:spLocks noChangeArrowheads="1"/>
          </p:cNvSpPr>
          <p:nvPr/>
        </p:nvSpPr>
        <p:spPr bwMode="auto">
          <a:xfrm>
            <a:off x="1699584" y="3886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9900CC"/>
                </a:solidFill>
              </a:rPr>
              <a:t>L</a:t>
            </a:r>
          </a:p>
        </p:txBody>
      </p:sp>
      <p:sp>
        <p:nvSpPr>
          <p:cNvPr id="717023" name="Text Box 223"/>
          <p:cNvSpPr txBox="1">
            <a:spLocks noChangeArrowheads="1"/>
          </p:cNvSpPr>
          <p:nvPr/>
        </p:nvSpPr>
        <p:spPr bwMode="auto">
          <a:xfrm>
            <a:off x="3071184" y="3886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717024" name="Text Box 224"/>
          <p:cNvSpPr txBox="1">
            <a:spLocks noChangeArrowheads="1"/>
          </p:cNvSpPr>
          <p:nvPr/>
        </p:nvSpPr>
        <p:spPr bwMode="auto">
          <a:xfrm>
            <a:off x="115959" y="4799811"/>
            <a:ext cx="670725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600" dirty="0">
                <a:solidFill>
                  <a:srgbClr val="009900"/>
                </a:solidFill>
              </a:rPr>
              <a:t>What if magnetic field is non-uniform, or wire isn’t straight?</a:t>
            </a:r>
          </a:p>
          <a:p>
            <a:pPr eaLnBrk="1" hangingPunct="1">
              <a:buFontTx/>
              <a:buChar char="•"/>
            </a:pPr>
            <a:r>
              <a:rPr lang="en-US" sz="1600" dirty="0">
                <a:solidFill>
                  <a:srgbClr val="009900"/>
                </a:solidFill>
              </a:rPr>
              <a:t>Divide it into little segments</a:t>
            </a:r>
          </a:p>
          <a:p>
            <a:pPr eaLnBrk="1" hangingPunct="1">
              <a:buFontTx/>
              <a:buChar char="•"/>
            </a:pPr>
            <a:r>
              <a:rPr lang="en-US" sz="1600" dirty="0">
                <a:solidFill>
                  <a:srgbClr val="009900"/>
                </a:solidFill>
              </a:rPr>
              <a:t>Add them up</a:t>
            </a:r>
          </a:p>
        </p:txBody>
      </p:sp>
      <p:grpSp>
        <p:nvGrpSpPr>
          <p:cNvPr id="717039" name="Group 239"/>
          <p:cNvGrpSpPr>
            <a:grpSpLocks/>
          </p:cNvGrpSpPr>
          <p:nvPr/>
        </p:nvGrpSpPr>
        <p:grpSpPr bwMode="auto">
          <a:xfrm>
            <a:off x="457200" y="5638800"/>
            <a:ext cx="4419600" cy="1143000"/>
            <a:chOff x="288" y="3408"/>
            <a:chExt cx="2784" cy="720"/>
          </a:xfrm>
        </p:grpSpPr>
        <p:sp>
          <p:nvSpPr>
            <p:cNvPr id="15394" name="Line 226"/>
            <p:cNvSpPr>
              <a:spLocks noChangeShapeType="1"/>
            </p:cNvSpPr>
            <p:nvPr/>
          </p:nvSpPr>
          <p:spPr bwMode="auto">
            <a:xfrm flipH="1" flipV="1">
              <a:off x="288" y="3504"/>
              <a:ext cx="144" cy="624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Line 227"/>
            <p:cNvSpPr>
              <a:spLocks noChangeShapeType="1"/>
            </p:cNvSpPr>
            <p:nvPr/>
          </p:nvSpPr>
          <p:spPr bwMode="auto">
            <a:xfrm flipH="1" flipV="1">
              <a:off x="672" y="3456"/>
              <a:ext cx="48" cy="672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Line 228"/>
            <p:cNvSpPr>
              <a:spLocks noChangeShapeType="1"/>
            </p:cNvSpPr>
            <p:nvPr/>
          </p:nvSpPr>
          <p:spPr bwMode="auto">
            <a:xfrm flipV="1">
              <a:off x="1008" y="3408"/>
              <a:ext cx="96" cy="72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Line 229"/>
            <p:cNvSpPr>
              <a:spLocks noChangeShapeType="1"/>
            </p:cNvSpPr>
            <p:nvPr/>
          </p:nvSpPr>
          <p:spPr bwMode="auto">
            <a:xfrm flipV="1">
              <a:off x="1296" y="3792"/>
              <a:ext cx="144" cy="33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Line 230"/>
            <p:cNvSpPr>
              <a:spLocks noChangeShapeType="1"/>
            </p:cNvSpPr>
            <p:nvPr/>
          </p:nvSpPr>
          <p:spPr bwMode="auto">
            <a:xfrm flipV="1">
              <a:off x="1584" y="4032"/>
              <a:ext cx="96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Line 231"/>
            <p:cNvSpPr>
              <a:spLocks noChangeShapeType="1"/>
            </p:cNvSpPr>
            <p:nvPr/>
          </p:nvSpPr>
          <p:spPr bwMode="auto">
            <a:xfrm flipV="1">
              <a:off x="1872" y="4032"/>
              <a:ext cx="192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Line 232"/>
            <p:cNvSpPr>
              <a:spLocks noChangeShapeType="1"/>
            </p:cNvSpPr>
            <p:nvPr/>
          </p:nvSpPr>
          <p:spPr bwMode="auto">
            <a:xfrm>
              <a:off x="2160" y="3840"/>
              <a:ext cx="192" cy="24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Line 233"/>
            <p:cNvSpPr>
              <a:spLocks noChangeShapeType="1"/>
            </p:cNvSpPr>
            <p:nvPr/>
          </p:nvSpPr>
          <p:spPr bwMode="auto">
            <a:xfrm>
              <a:off x="2496" y="3744"/>
              <a:ext cx="96" cy="33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Line 234"/>
            <p:cNvSpPr>
              <a:spLocks noChangeShapeType="1"/>
            </p:cNvSpPr>
            <p:nvPr/>
          </p:nvSpPr>
          <p:spPr bwMode="auto">
            <a:xfrm>
              <a:off x="2784" y="3600"/>
              <a:ext cx="0" cy="48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Line 235"/>
            <p:cNvSpPr>
              <a:spLocks noChangeShapeType="1"/>
            </p:cNvSpPr>
            <p:nvPr/>
          </p:nvSpPr>
          <p:spPr bwMode="auto">
            <a:xfrm flipH="1">
              <a:off x="2976" y="3600"/>
              <a:ext cx="96" cy="5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040" name="Line 240"/>
          <p:cNvSpPr>
            <a:spLocks noChangeShapeType="1"/>
          </p:cNvSpPr>
          <p:nvPr/>
        </p:nvSpPr>
        <p:spPr bwMode="auto">
          <a:xfrm flipV="1">
            <a:off x="838200" y="6096000"/>
            <a:ext cx="533400" cy="0"/>
          </a:xfrm>
          <a:prstGeom prst="line">
            <a:avLst/>
          </a:prstGeom>
          <a:noFill/>
          <a:ln w="28575">
            <a:solidFill>
              <a:srgbClr val="99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41" name="Text Box 241"/>
          <p:cNvSpPr txBox="1">
            <a:spLocks noChangeArrowheads="1"/>
          </p:cNvSpPr>
          <p:nvPr/>
        </p:nvSpPr>
        <p:spPr bwMode="auto">
          <a:xfrm>
            <a:off x="533400" y="5867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996600"/>
                </a:solidFill>
              </a:rPr>
              <a:t>I</a:t>
            </a:r>
          </a:p>
        </p:txBody>
      </p:sp>
      <p:grpSp>
        <p:nvGrpSpPr>
          <p:cNvPr id="717046" name="Group 246"/>
          <p:cNvGrpSpPr>
            <a:grpSpLocks/>
          </p:cNvGrpSpPr>
          <p:nvPr/>
        </p:nvGrpSpPr>
        <p:grpSpPr bwMode="auto">
          <a:xfrm>
            <a:off x="76200" y="6159500"/>
            <a:ext cx="5257800" cy="622300"/>
            <a:chOff x="48" y="3880"/>
            <a:chExt cx="3312" cy="392"/>
          </a:xfrm>
        </p:grpSpPr>
        <p:sp>
          <p:nvSpPr>
            <p:cNvPr id="15391" name="Freeform 238"/>
            <p:cNvSpPr>
              <a:spLocks/>
            </p:cNvSpPr>
            <p:nvPr/>
          </p:nvSpPr>
          <p:spPr bwMode="auto">
            <a:xfrm>
              <a:off x="240" y="3880"/>
              <a:ext cx="3024" cy="368"/>
            </a:xfrm>
            <a:custGeom>
              <a:avLst/>
              <a:gdLst>
                <a:gd name="T0" fmla="*/ 0 w 3024"/>
                <a:gd name="T1" fmla="*/ 200 h 368"/>
                <a:gd name="T2" fmla="*/ 528 w 3024"/>
                <a:gd name="T3" fmla="*/ 8 h 368"/>
                <a:gd name="T4" fmla="*/ 1200 w 3024"/>
                <a:gd name="T5" fmla="*/ 248 h 368"/>
                <a:gd name="T6" fmla="*/ 1776 w 3024"/>
                <a:gd name="T7" fmla="*/ 344 h 368"/>
                <a:gd name="T8" fmla="*/ 2448 w 3024"/>
                <a:gd name="T9" fmla="*/ 104 h 368"/>
                <a:gd name="T10" fmla="*/ 3024 w 3024"/>
                <a:gd name="T11" fmla="*/ 56 h 3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24" h="368">
                  <a:moveTo>
                    <a:pt x="0" y="200"/>
                  </a:moveTo>
                  <a:cubicBezTo>
                    <a:pt x="164" y="100"/>
                    <a:pt x="328" y="0"/>
                    <a:pt x="528" y="8"/>
                  </a:cubicBezTo>
                  <a:cubicBezTo>
                    <a:pt x="728" y="16"/>
                    <a:pt x="992" y="192"/>
                    <a:pt x="1200" y="248"/>
                  </a:cubicBezTo>
                  <a:cubicBezTo>
                    <a:pt x="1408" y="304"/>
                    <a:pt x="1568" y="368"/>
                    <a:pt x="1776" y="344"/>
                  </a:cubicBezTo>
                  <a:cubicBezTo>
                    <a:pt x="1984" y="320"/>
                    <a:pt x="2240" y="152"/>
                    <a:pt x="2448" y="104"/>
                  </a:cubicBezTo>
                  <a:cubicBezTo>
                    <a:pt x="2656" y="56"/>
                    <a:pt x="2840" y="56"/>
                    <a:pt x="3024" y="56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Text Box 244"/>
            <p:cNvSpPr txBox="1">
              <a:spLocks noChangeArrowheads="1"/>
            </p:cNvSpPr>
            <p:nvPr/>
          </p:nvSpPr>
          <p:spPr bwMode="auto">
            <a:xfrm>
              <a:off x="48" y="398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 i="1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5393" name="Text Box 245"/>
            <p:cNvSpPr txBox="1">
              <a:spLocks noChangeArrowheads="1"/>
            </p:cNvSpPr>
            <p:nvPr/>
          </p:nvSpPr>
          <p:spPr bwMode="auto">
            <a:xfrm>
              <a:off x="3072" y="388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 i="1">
                  <a:solidFill>
                    <a:schemeClr val="tx1"/>
                  </a:solidFill>
                </a:rPr>
                <a:t>B</a:t>
              </a:r>
            </a:p>
          </p:txBody>
        </p:sp>
      </p:grpSp>
      <p:cxnSp>
        <p:nvCxnSpPr>
          <p:cNvPr id="3" name="Straight Connector 2"/>
          <p:cNvCxnSpPr/>
          <p:nvPr/>
        </p:nvCxnSpPr>
        <p:spPr bwMode="auto">
          <a:xfrm>
            <a:off x="79516" y="4797289"/>
            <a:ext cx="885244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407484" y="2655276"/>
                <a:ext cx="2166555" cy="1397177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2800" dirty="0" smtClean="0"/>
              </a:p>
              <a:p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acc>
                        <m:accPr>
                          <m:chr m:val="⃗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484" y="2655276"/>
                <a:ext cx="2166555" cy="13971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740606" y="5204063"/>
                <a:ext cx="1730345" cy="14430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1800" b="0" dirty="0" smtClean="0">
                  <a:ea typeface="Cambria Math" panose="02040503050406030204" pitchFamily="18" charset="0"/>
                </a:endParaRPr>
              </a:p>
              <a:p>
                <a:endParaRPr lang="en-US" sz="1800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𝐼</m:t>
                      </m:r>
                      <m:nary>
                        <m:naryPr>
                          <m:limLoc m:val="undOvr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</m:d>
                        </m:e>
                      </m:nary>
                    </m:oMath>
                  </m:oMathPara>
                </a14:m>
                <a:endParaRPr lang="en-US" sz="1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606" y="5204063"/>
                <a:ext cx="1730345" cy="1443024"/>
              </a:xfrm>
              <a:prstGeom prst="rect">
                <a:avLst/>
              </a:prstGeom>
              <a:blipFill>
                <a:blip r:embed="rId3"/>
                <a:stretch>
                  <a:fillRect t="-93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571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17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1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17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7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7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70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170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03" grpId="0" build="p"/>
      <p:bldP spid="717023" grpId="0"/>
      <p:bldP spid="717024" grpId="0" build="p"/>
      <p:bldP spid="717040" grpId="0" animBg="1"/>
      <p:bldP spid="717041" grpId="0"/>
      <p:bldP spid="49" grpId="0" animBg="1"/>
      <p:bldP spid="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87" name="Text Box 23"/>
          <p:cNvSpPr txBox="1">
            <a:spLocks noChangeArrowheads="1"/>
          </p:cNvSpPr>
          <p:nvPr/>
        </p:nvSpPr>
        <p:spPr bwMode="auto">
          <a:xfrm>
            <a:off x="677863" y="193675"/>
            <a:ext cx="5376862" cy="4667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White board example</a:t>
            </a:r>
            <a:endParaRPr lang="en-US" dirty="0"/>
          </a:p>
        </p:txBody>
      </p:sp>
      <p:sp>
        <p:nvSpPr>
          <p:cNvPr id="113688" name="Text Box 24"/>
          <p:cNvSpPr txBox="1">
            <a:spLocks noChangeArrowheads="1"/>
          </p:cNvSpPr>
          <p:nvPr/>
        </p:nvSpPr>
        <p:spPr bwMode="auto">
          <a:xfrm>
            <a:off x="165100" y="901700"/>
            <a:ext cx="44323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800" b="1" dirty="0"/>
              <a:t>Measuring a magnetic field.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800" dirty="0"/>
              <a:t>A rectangular loop of wire hangs vertically.  </a:t>
            </a:r>
            <a:r>
              <a:rPr lang="en-US" sz="1800" dirty="0" smtClean="0"/>
              <a:t>The B-field </a:t>
            </a:r>
            <a:r>
              <a:rPr lang="en-US" sz="1800" dirty="0"/>
              <a:t>is </a:t>
            </a:r>
            <a:r>
              <a:rPr lang="en-US" sz="1800" dirty="0" smtClean="0"/>
              <a:t>uniform, directed </a:t>
            </a:r>
            <a:r>
              <a:rPr lang="en-US" sz="1800" dirty="0"/>
              <a:t>horizontally, </a:t>
            </a:r>
            <a:r>
              <a:rPr lang="en-US" sz="1800" dirty="0" smtClean="0"/>
              <a:t>and perpendicular </a:t>
            </a:r>
            <a:r>
              <a:rPr lang="en-US" sz="1800" dirty="0"/>
              <a:t>to the wire and points out of the page. </a:t>
            </a:r>
            <a:r>
              <a:rPr lang="en-US" sz="1800" dirty="0" smtClean="0"/>
              <a:t> The </a:t>
            </a:r>
            <a:r>
              <a:rPr lang="en-US" sz="1800" dirty="0"/>
              <a:t>top portion </a:t>
            </a:r>
            <a:r>
              <a:rPr lang="en-US" sz="1800" dirty="0" smtClean="0"/>
              <a:t>of the wire is </a:t>
            </a:r>
            <a:r>
              <a:rPr lang="en-US" sz="1800" dirty="0"/>
              <a:t>free of the field.  The downward </a:t>
            </a:r>
            <a:r>
              <a:rPr lang="en-US" sz="1800" dirty="0" smtClean="0"/>
              <a:t>magnetic force </a:t>
            </a:r>
            <a:r>
              <a:rPr lang="en-US" sz="1800" dirty="0"/>
              <a:t>is </a:t>
            </a:r>
            <a:r>
              <a:rPr lang="en-US" sz="1800" dirty="0" smtClean="0"/>
              <a:t>F</a:t>
            </a:r>
            <a:r>
              <a:rPr lang="en-US" sz="1800" baseline="-25000" dirty="0" smtClean="0"/>
              <a:t>B</a:t>
            </a:r>
            <a:r>
              <a:rPr lang="en-US" sz="1800" dirty="0" smtClean="0"/>
              <a:t> </a:t>
            </a:r>
            <a:r>
              <a:rPr lang="en-US" sz="1800" dirty="0"/>
              <a:t>= 3.48x10</a:t>
            </a:r>
            <a:r>
              <a:rPr lang="en-US" sz="1800" baseline="30000" dirty="0"/>
              <a:t>-2</a:t>
            </a:r>
            <a:r>
              <a:rPr lang="en-US" sz="1800" dirty="0"/>
              <a:t> </a:t>
            </a:r>
            <a:r>
              <a:rPr lang="en-US" sz="1800" dirty="0" smtClean="0"/>
              <a:t>N when </a:t>
            </a:r>
            <a:r>
              <a:rPr lang="en-US" sz="1800" dirty="0"/>
              <a:t>the wire carries a current of I = 0.245 A.  What is the magnitude of the </a:t>
            </a:r>
            <a:r>
              <a:rPr lang="en-US" sz="1800" dirty="0" smtClean="0"/>
              <a:t>B-field</a:t>
            </a:r>
            <a:r>
              <a:rPr lang="en-US" sz="1800" dirty="0"/>
              <a:t>.  </a:t>
            </a:r>
            <a:endParaRPr lang="en-US" sz="1800" i="1" dirty="0"/>
          </a:p>
        </p:txBody>
      </p:sp>
      <p:grpSp>
        <p:nvGrpSpPr>
          <p:cNvPr id="113931" name="Group 267"/>
          <p:cNvGrpSpPr>
            <a:grpSpLocks/>
          </p:cNvGrpSpPr>
          <p:nvPr/>
        </p:nvGrpSpPr>
        <p:grpSpPr bwMode="auto">
          <a:xfrm>
            <a:off x="4864100" y="2735263"/>
            <a:ext cx="4076700" cy="2840037"/>
            <a:chOff x="2064" y="1080"/>
            <a:chExt cx="3400" cy="2368"/>
          </a:xfrm>
        </p:grpSpPr>
        <p:grpSp>
          <p:nvGrpSpPr>
            <p:cNvPr id="113693" name="Group 29"/>
            <p:cNvGrpSpPr>
              <a:grpSpLocks/>
            </p:cNvGrpSpPr>
            <p:nvPr/>
          </p:nvGrpSpPr>
          <p:grpSpPr bwMode="auto">
            <a:xfrm>
              <a:off x="2072" y="2320"/>
              <a:ext cx="216" cy="216"/>
              <a:chOff x="1256" y="3520"/>
              <a:chExt cx="216" cy="216"/>
            </a:xfrm>
          </p:grpSpPr>
          <p:sp>
            <p:nvSpPr>
              <p:cNvPr id="113691" name="Oval 27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92" name="Oval 28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694" name="Group 30"/>
            <p:cNvGrpSpPr>
              <a:grpSpLocks/>
            </p:cNvGrpSpPr>
            <p:nvPr/>
          </p:nvGrpSpPr>
          <p:grpSpPr bwMode="auto">
            <a:xfrm>
              <a:off x="2424" y="2320"/>
              <a:ext cx="216" cy="216"/>
              <a:chOff x="1256" y="3520"/>
              <a:chExt cx="216" cy="216"/>
            </a:xfrm>
          </p:grpSpPr>
          <p:sp>
            <p:nvSpPr>
              <p:cNvPr id="113695" name="Oval 31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96" name="Oval 32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697" name="Group 33"/>
            <p:cNvGrpSpPr>
              <a:grpSpLocks/>
            </p:cNvGrpSpPr>
            <p:nvPr/>
          </p:nvGrpSpPr>
          <p:grpSpPr bwMode="auto">
            <a:xfrm>
              <a:off x="3128" y="2320"/>
              <a:ext cx="216" cy="216"/>
              <a:chOff x="1256" y="3520"/>
              <a:chExt cx="216" cy="216"/>
            </a:xfrm>
          </p:grpSpPr>
          <p:sp>
            <p:nvSpPr>
              <p:cNvPr id="113698" name="Oval 34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99" name="Oval 35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700" name="Group 36"/>
            <p:cNvGrpSpPr>
              <a:grpSpLocks/>
            </p:cNvGrpSpPr>
            <p:nvPr/>
          </p:nvGrpSpPr>
          <p:grpSpPr bwMode="auto">
            <a:xfrm>
              <a:off x="2776" y="2320"/>
              <a:ext cx="216" cy="216"/>
              <a:chOff x="1256" y="3520"/>
              <a:chExt cx="216" cy="216"/>
            </a:xfrm>
          </p:grpSpPr>
          <p:sp>
            <p:nvSpPr>
              <p:cNvPr id="113701" name="Oval 37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02" name="Oval 38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703" name="Group 39"/>
            <p:cNvGrpSpPr>
              <a:grpSpLocks/>
            </p:cNvGrpSpPr>
            <p:nvPr/>
          </p:nvGrpSpPr>
          <p:grpSpPr bwMode="auto">
            <a:xfrm>
              <a:off x="3480" y="2320"/>
              <a:ext cx="216" cy="216"/>
              <a:chOff x="1256" y="3520"/>
              <a:chExt cx="216" cy="216"/>
            </a:xfrm>
          </p:grpSpPr>
          <p:sp>
            <p:nvSpPr>
              <p:cNvPr id="113704" name="Oval 40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05" name="Oval 41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706" name="Group 42"/>
            <p:cNvGrpSpPr>
              <a:grpSpLocks/>
            </p:cNvGrpSpPr>
            <p:nvPr/>
          </p:nvGrpSpPr>
          <p:grpSpPr bwMode="auto">
            <a:xfrm>
              <a:off x="3832" y="2312"/>
              <a:ext cx="216" cy="216"/>
              <a:chOff x="1256" y="3520"/>
              <a:chExt cx="216" cy="216"/>
            </a:xfrm>
          </p:grpSpPr>
          <p:sp>
            <p:nvSpPr>
              <p:cNvPr id="113707" name="Oval 43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08" name="Oval 44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709" name="Group 45"/>
            <p:cNvGrpSpPr>
              <a:grpSpLocks/>
            </p:cNvGrpSpPr>
            <p:nvPr/>
          </p:nvGrpSpPr>
          <p:grpSpPr bwMode="auto">
            <a:xfrm>
              <a:off x="4184" y="2312"/>
              <a:ext cx="216" cy="216"/>
              <a:chOff x="1256" y="3520"/>
              <a:chExt cx="216" cy="216"/>
            </a:xfrm>
          </p:grpSpPr>
          <p:sp>
            <p:nvSpPr>
              <p:cNvPr id="113710" name="Oval 46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11" name="Oval 47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712" name="Group 48"/>
            <p:cNvGrpSpPr>
              <a:grpSpLocks/>
            </p:cNvGrpSpPr>
            <p:nvPr/>
          </p:nvGrpSpPr>
          <p:grpSpPr bwMode="auto">
            <a:xfrm>
              <a:off x="4888" y="2312"/>
              <a:ext cx="216" cy="216"/>
              <a:chOff x="1256" y="3520"/>
              <a:chExt cx="216" cy="216"/>
            </a:xfrm>
          </p:grpSpPr>
          <p:sp>
            <p:nvSpPr>
              <p:cNvPr id="113713" name="Oval 49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14" name="Oval 50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715" name="Group 51"/>
            <p:cNvGrpSpPr>
              <a:grpSpLocks/>
            </p:cNvGrpSpPr>
            <p:nvPr/>
          </p:nvGrpSpPr>
          <p:grpSpPr bwMode="auto">
            <a:xfrm>
              <a:off x="4536" y="2312"/>
              <a:ext cx="216" cy="216"/>
              <a:chOff x="1256" y="3520"/>
              <a:chExt cx="216" cy="216"/>
            </a:xfrm>
          </p:grpSpPr>
          <p:sp>
            <p:nvSpPr>
              <p:cNvPr id="113716" name="Oval 52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17" name="Oval 53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718" name="Group 54"/>
            <p:cNvGrpSpPr>
              <a:grpSpLocks/>
            </p:cNvGrpSpPr>
            <p:nvPr/>
          </p:nvGrpSpPr>
          <p:grpSpPr bwMode="auto">
            <a:xfrm>
              <a:off x="5240" y="2312"/>
              <a:ext cx="216" cy="216"/>
              <a:chOff x="1256" y="3520"/>
              <a:chExt cx="216" cy="216"/>
            </a:xfrm>
          </p:grpSpPr>
          <p:sp>
            <p:nvSpPr>
              <p:cNvPr id="113719" name="Oval 55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20" name="Oval 56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721" name="Group 57"/>
            <p:cNvGrpSpPr>
              <a:grpSpLocks/>
            </p:cNvGrpSpPr>
            <p:nvPr/>
          </p:nvGrpSpPr>
          <p:grpSpPr bwMode="auto">
            <a:xfrm>
              <a:off x="2072" y="2624"/>
              <a:ext cx="216" cy="216"/>
              <a:chOff x="1256" y="3520"/>
              <a:chExt cx="216" cy="216"/>
            </a:xfrm>
          </p:grpSpPr>
          <p:sp>
            <p:nvSpPr>
              <p:cNvPr id="113722" name="Oval 58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23" name="Oval 59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724" name="Group 60"/>
            <p:cNvGrpSpPr>
              <a:grpSpLocks/>
            </p:cNvGrpSpPr>
            <p:nvPr/>
          </p:nvGrpSpPr>
          <p:grpSpPr bwMode="auto">
            <a:xfrm>
              <a:off x="2424" y="2624"/>
              <a:ext cx="216" cy="216"/>
              <a:chOff x="1256" y="3520"/>
              <a:chExt cx="216" cy="216"/>
            </a:xfrm>
          </p:grpSpPr>
          <p:sp>
            <p:nvSpPr>
              <p:cNvPr id="113725" name="Oval 61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26" name="Oval 62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727" name="Group 63"/>
            <p:cNvGrpSpPr>
              <a:grpSpLocks/>
            </p:cNvGrpSpPr>
            <p:nvPr/>
          </p:nvGrpSpPr>
          <p:grpSpPr bwMode="auto">
            <a:xfrm>
              <a:off x="3128" y="2624"/>
              <a:ext cx="216" cy="216"/>
              <a:chOff x="1256" y="3520"/>
              <a:chExt cx="216" cy="216"/>
            </a:xfrm>
          </p:grpSpPr>
          <p:sp>
            <p:nvSpPr>
              <p:cNvPr id="113728" name="Oval 64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29" name="Oval 65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730" name="Group 66"/>
            <p:cNvGrpSpPr>
              <a:grpSpLocks/>
            </p:cNvGrpSpPr>
            <p:nvPr/>
          </p:nvGrpSpPr>
          <p:grpSpPr bwMode="auto">
            <a:xfrm>
              <a:off x="2776" y="2624"/>
              <a:ext cx="216" cy="216"/>
              <a:chOff x="1256" y="3520"/>
              <a:chExt cx="216" cy="216"/>
            </a:xfrm>
          </p:grpSpPr>
          <p:sp>
            <p:nvSpPr>
              <p:cNvPr id="113731" name="Oval 67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32" name="Oval 68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733" name="Group 69"/>
            <p:cNvGrpSpPr>
              <a:grpSpLocks/>
            </p:cNvGrpSpPr>
            <p:nvPr/>
          </p:nvGrpSpPr>
          <p:grpSpPr bwMode="auto">
            <a:xfrm>
              <a:off x="3480" y="2624"/>
              <a:ext cx="216" cy="216"/>
              <a:chOff x="1256" y="3520"/>
              <a:chExt cx="216" cy="216"/>
            </a:xfrm>
          </p:grpSpPr>
          <p:sp>
            <p:nvSpPr>
              <p:cNvPr id="113734" name="Oval 70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35" name="Oval 71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736" name="Group 72"/>
            <p:cNvGrpSpPr>
              <a:grpSpLocks/>
            </p:cNvGrpSpPr>
            <p:nvPr/>
          </p:nvGrpSpPr>
          <p:grpSpPr bwMode="auto">
            <a:xfrm>
              <a:off x="3832" y="2616"/>
              <a:ext cx="216" cy="216"/>
              <a:chOff x="1256" y="3520"/>
              <a:chExt cx="216" cy="216"/>
            </a:xfrm>
          </p:grpSpPr>
          <p:sp>
            <p:nvSpPr>
              <p:cNvPr id="113737" name="Oval 73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38" name="Oval 74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739" name="Group 75"/>
            <p:cNvGrpSpPr>
              <a:grpSpLocks/>
            </p:cNvGrpSpPr>
            <p:nvPr/>
          </p:nvGrpSpPr>
          <p:grpSpPr bwMode="auto">
            <a:xfrm>
              <a:off x="4184" y="2616"/>
              <a:ext cx="216" cy="216"/>
              <a:chOff x="1256" y="3520"/>
              <a:chExt cx="216" cy="216"/>
            </a:xfrm>
          </p:grpSpPr>
          <p:sp>
            <p:nvSpPr>
              <p:cNvPr id="113740" name="Oval 76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41" name="Oval 77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742" name="Group 78"/>
            <p:cNvGrpSpPr>
              <a:grpSpLocks/>
            </p:cNvGrpSpPr>
            <p:nvPr/>
          </p:nvGrpSpPr>
          <p:grpSpPr bwMode="auto">
            <a:xfrm>
              <a:off x="4888" y="2616"/>
              <a:ext cx="216" cy="216"/>
              <a:chOff x="1256" y="3520"/>
              <a:chExt cx="216" cy="216"/>
            </a:xfrm>
          </p:grpSpPr>
          <p:sp>
            <p:nvSpPr>
              <p:cNvPr id="113743" name="Oval 79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44" name="Oval 80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745" name="Group 81"/>
            <p:cNvGrpSpPr>
              <a:grpSpLocks/>
            </p:cNvGrpSpPr>
            <p:nvPr/>
          </p:nvGrpSpPr>
          <p:grpSpPr bwMode="auto">
            <a:xfrm>
              <a:off x="4536" y="2616"/>
              <a:ext cx="216" cy="216"/>
              <a:chOff x="1256" y="3520"/>
              <a:chExt cx="216" cy="216"/>
            </a:xfrm>
          </p:grpSpPr>
          <p:sp>
            <p:nvSpPr>
              <p:cNvPr id="113746" name="Oval 82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47" name="Oval 83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748" name="Group 84"/>
            <p:cNvGrpSpPr>
              <a:grpSpLocks/>
            </p:cNvGrpSpPr>
            <p:nvPr/>
          </p:nvGrpSpPr>
          <p:grpSpPr bwMode="auto">
            <a:xfrm>
              <a:off x="5240" y="2616"/>
              <a:ext cx="216" cy="216"/>
              <a:chOff x="1256" y="3520"/>
              <a:chExt cx="216" cy="216"/>
            </a:xfrm>
          </p:grpSpPr>
          <p:sp>
            <p:nvSpPr>
              <p:cNvPr id="113749" name="Oval 85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50" name="Oval 86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751" name="Group 87"/>
            <p:cNvGrpSpPr>
              <a:grpSpLocks/>
            </p:cNvGrpSpPr>
            <p:nvPr/>
          </p:nvGrpSpPr>
          <p:grpSpPr bwMode="auto">
            <a:xfrm>
              <a:off x="2080" y="2928"/>
              <a:ext cx="216" cy="216"/>
              <a:chOff x="1256" y="3520"/>
              <a:chExt cx="216" cy="216"/>
            </a:xfrm>
          </p:grpSpPr>
          <p:sp>
            <p:nvSpPr>
              <p:cNvPr id="113752" name="Oval 88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53" name="Oval 89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754" name="Group 90"/>
            <p:cNvGrpSpPr>
              <a:grpSpLocks/>
            </p:cNvGrpSpPr>
            <p:nvPr/>
          </p:nvGrpSpPr>
          <p:grpSpPr bwMode="auto">
            <a:xfrm>
              <a:off x="2432" y="2928"/>
              <a:ext cx="216" cy="216"/>
              <a:chOff x="1256" y="3520"/>
              <a:chExt cx="216" cy="216"/>
            </a:xfrm>
          </p:grpSpPr>
          <p:sp>
            <p:nvSpPr>
              <p:cNvPr id="113755" name="Oval 91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56" name="Oval 92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757" name="Group 93"/>
            <p:cNvGrpSpPr>
              <a:grpSpLocks/>
            </p:cNvGrpSpPr>
            <p:nvPr/>
          </p:nvGrpSpPr>
          <p:grpSpPr bwMode="auto">
            <a:xfrm>
              <a:off x="3136" y="2928"/>
              <a:ext cx="216" cy="216"/>
              <a:chOff x="1256" y="3520"/>
              <a:chExt cx="216" cy="216"/>
            </a:xfrm>
          </p:grpSpPr>
          <p:sp>
            <p:nvSpPr>
              <p:cNvPr id="113758" name="Oval 94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59" name="Oval 95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760" name="Group 96"/>
            <p:cNvGrpSpPr>
              <a:grpSpLocks/>
            </p:cNvGrpSpPr>
            <p:nvPr/>
          </p:nvGrpSpPr>
          <p:grpSpPr bwMode="auto">
            <a:xfrm>
              <a:off x="2784" y="2928"/>
              <a:ext cx="216" cy="216"/>
              <a:chOff x="1256" y="3520"/>
              <a:chExt cx="216" cy="216"/>
            </a:xfrm>
          </p:grpSpPr>
          <p:sp>
            <p:nvSpPr>
              <p:cNvPr id="113761" name="Oval 97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62" name="Oval 98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763" name="Group 99"/>
            <p:cNvGrpSpPr>
              <a:grpSpLocks/>
            </p:cNvGrpSpPr>
            <p:nvPr/>
          </p:nvGrpSpPr>
          <p:grpSpPr bwMode="auto">
            <a:xfrm>
              <a:off x="3488" y="2928"/>
              <a:ext cx="216" cy="216"/>
              <a:chOff x="1256" y="3520"/>
              <a:chExt cx="216" cy="216"/>
            </a:xfrm>
          </p:grpSpPr>
          <p:sp>
            <p:nvSpPr>
              <p:cNvPr id="113764" name="Oval 100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65" name="Oval 101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766" name="Group 102"/>
            <p:cNvGrpSpPr>
              <a:grpSpLocks/>
            </p:cNvGrpSpPr>
            <p:nvPr/>
          </p:nvGrpSpPr>
          <p:grpSpPr bwMode="auto">
            <a:xfrm>
              <a:off x="3840" y="2920"/>
              <a:ext cx="216" cy="216"/>
              <a:chOff x="1256" y="3520"/>
              <a:chExt cx="216" cy="216"/>
            </a:xfrm>
          </p:grpSpPr>
          <p:sp>
            <p:nvSpPr>
              <p:cNvPr id="113767" name="Oval 103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68" name="Oval 104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769" name="Group 105"/>
            <p:cNvGrpSpPr>
              <a:grpSpLocks/>
            </p:cNvGrpSpPr>
            <p:nvPr/>
          </p:nvGrpSpPr>
          <p:grpSpPr bwMode="auto">
            <a:xfrm>
              <a:off x="4192" y="2920"/>
              <a:ext cx="216" cy="216"/>
              <a:chOff x="1256" y="3520"/>
              <a:chExt cx="216" cy="216"/>
            </a:xfrm>
          </p:grpSpPr>
          <p:sp>
            <p:nvSpPr>
              <p:cNvPr id="113770" name="Oval 106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71" name="Oval 107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772" name="Group 108"/>
            <p:cNvGrpSpPr>
              <a:grpSpLocks/>
            </p:cNvGrpSpPr>
            <p:nvPr/>
          </p:nvGrpSpPr>
          <p:grpSpPr bwMode="auto">
            <a:xfrm>
              <a:off x="4896" y="2920"/>
              <a:ext cx="216" cy="216"/>
              <a:chOff x="1256" y="3520"/>
              <a:chExt cx="216" cy="216"/>
            </a:xfrm>
          </p:grpSpPr>
          <p:sp>
            <p:nvSpPr>
              <p:cNvPr id="113773" name="Oval 109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74" name="Oval 110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775" name="Group 111"/>
            <p:cNvGrpSpPr>
              <a:grpSpLocks/>
            </p:cNvGrpSpPr>
            <p:nvPr/>
          </p:nvGrpSpPr>
          <p:grpSpPr bwMode="auto">
            <a:xfrm>
              <a:off x="4544" y="2920"/>
              <a:ext cx="216" cy="216"/>
              <a:chOff x="1256" y="3520"/>
              <a:chExt cx="216" cy="216"/>
            </a:xfrm>
          </p:grpSpPr>
          <p:sp>
            <p:nvSpPr>
              <p:cNvPr id="113776" name="Oval 112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77" name="Oval 113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778" name="Group 114"/>
            <p:cNvGrpSpPr>
              <a:grpSpLocks/>
            </p:cNvGrpSpPr>
            <p:nvPr/>
          </p:nvGrpSpPr>
          <p:grpSpPr bwMode="auto">
            <a:xfrm>
              <a:off x="5248" y="2920"/>
              <a:ext cx="216" cy="216"/>
              <a:chOff x="1256" y="3520"/>
              <a:chExt cx="216" cy="216"/>
            </a:xfrm>
          </p:grpSpPr>
          <p:sp>
            <p:nvSpPr>
              <p:cNvPr id="113779" name="Oval 115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80" name="Oval 116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781" name="Group 117"/>
            <p:cNvGrpSpPr>
              <a:grpSpLocks/>
            </p:cNvGrpSpPr>
            <p:nvPr/>
          </p:nvGrpSpPr>
          <p:grpSpPr bwMode="auto">
            <a:xfrm>
              <a:off x="2080" y="3232"/>
              <a:ext cx="216" cy="216"/>
              <a:chOff x="1256" y="3520"/>
              <a:chExt cx="216" cy="216"/>
            </a:xfrm>
          </p:grpSpPr>
          <p:sp>
            <p:nvSpPr>
              <p:cNvPr id="113782" name="Oval 118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83" name="Oval 119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784" name="Group 120"/>
            <p:cNvGrpSpPr>
              <a:grpSpLocks/>
            </p:cNvGrpSpPr>
            <p:nvPr/>
          </p:nvGrpSpPr>
          <p:grpSpPr bwMode="auto">
            <a:xfrm>
              <a:off x="2432" y="3232"/>
              <a:ext cx="216" cy="216"/>
              <a:chOff x="1256" y="3520"/>
              <a:chExt cx="216" cy="216"/>
            </a:xfrm>
          </p:grpSpPr>
          <p:sp>
            <p:nvSpPr>
              <p:cNvPr id="113785" name="Oval 121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86" name="Oval 122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787" name="Group 123"/>
            <p:cNvGrpSpPr>
              <a:grpSpLocks/>
            </p:cNvGrpSpPr>
            <p:nvPr/>
          </p:nvGrpSpPr>
          <p:grpSpPr bwMode="auto">
            <a:xfrm>
              <a:off x="3136" y="3232"/>
              <a:ext cx="216" cy="216"/>
              <a:chOff x="1256" y="3520"/>
              <a:chExt cx="216" cy="216"/>
            </a:xfrm>
          </p:grpSpPr>
          <p:sp>
            <p:nvSpPr>
              <p:cNvPr id="113788" name="Oval 124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89" name="Oval 125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790" name="Group 126"/>
            <p:cNvGrpSpPr>
              <a:grpSpLocks/>
            </p:cNvGrpSpPr>
            <p:nvPr/>
          </p:nvGrpSpPr>
          <p:grpSpPr bwMode="auto">
            <a:xfrm>
              <a:off x="2784" y="3232"/>
              <a:ext cx="216" cy="216"/>
              <a:chOff x="1256" y="3520"/>
              <a:chExt cx="216" cy="216"/>
            </a:xfrm>
          </p:grpSpPr>
          <p:sp>
            <p:nvSpPr>
              <p:cNvPr id="113791" name="Oval 127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92" name="Oval 128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793" name="Group 129"/>
            <p:cNvGrpSpPr>
              <a:grpSpLocks/>
            </p:cNvGrpSpPr>
            <p:nvPr/>
          </p:nvGrpSpPr>
          <p:grpSpPr bwMode="auto">
            <a:xfrm>
              <a:off x="3488" y="3232"/>
              <a:ext cx="216" cy="216"/>
              <a:chOff x="1256" y="3520"/>
              <a:chExt cx="216" cy="216"/>
            </a:xfrm>
          </p:grpSpPr>
          <p:sp>
            <p:nvSpPr>
              <p:cNvPr id="113794" name="Oval 130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95" name="Oval 131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796" name="Group 132"/>
            <p:cNvGrpSpPr>
              <a:grpSpLocks/>
            </p:cNvGrpSpPr>
            <p:nvPr/>
          </p:nvGrpSpPr>
          <p:grpSpPr bwMode="auto">
            <a:xfrm>
              <a:off x="3840" y="3224"/>
              <a:ext cx="216" cy="216"/>
              <a:chOff x="1256" y="3520"/>
              <a:chExt cx="216" cy="216"/>
            </a:xfrm>
          </p:grpSpPr>
          <p:sp>
            <p:nvSpPr>
              <p:cNvPr id="113797" name="Oval 133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98" name="Oval 134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799" name="Group 135"/>
            <p:cNvGrpSpPr>
              <a:grpSpLocks/>
            </p:cNvGrpSpPr>
            <p:nvPr/>
          </p:nvGrpSpPr>
          <p:grpSpPr bwMode="auto">
            <a:xfrm>
              <a:off x="4192" y="3224"/>
              <a:ext cx="216" cy="216"/>
              <a:chOff x="1256" y="3520"/>
              <a:chExt cx="216" cy="216"/>
            </a:xfrm>
          </p:grpSpPr>
          <p:sp>
            <p:nvSpPr>
              <p:cNvPr id="113800" name="Oval 136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01" name="Oval 137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802" name="Group 138"/>
            <p:cNvGrpSpPr>
              <a:grpSpLocks/>
            </p:cNvGrpSpPr>
            <p:nvPr/>
          </p:nvGrpSpPr>
          <p:grpSpPr bwMode="auto">
            <a:xfrm>
              <a:off x="4896" y="3224"/>
              <a:ext cx="216" cy="216"/>
              <a:chOff x="1256" y="3520"/>
              <a:chExt cx="216" cy="216"/>
            </a:xfrm>
          </p:grpSpPr>
          <p:sp>
            <p:nvSpPr>
              <p:cNvPr id="113803" name="Oval 139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04" name="Oval 140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805" name="Group 141"/>
            <p:cNvGrpSpPr>
              <a:grpSpLocks/>
            </p:cNvGrpSpPr>
            <p:nvPr/>
          </p:nvGrpSpPr>
          <p:grpSpPr bwMode="auto">
            <a:xfrm>
              <a:off x="4544" y="3224"/>
              <a:ext cx="216" cy="216"/>
              <a:chOff x="1256" y="3520"/>
              <a:chExt cx="216" cy="216"/>
            </a:xfrm>
          </p:grpSpPr>
          <p:sp>
            <p:nvSpPr>
              <p:cNvPr id="113806" name="Oval 142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07" name="Oval 143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808" name="Group 144"/>
            <p:cNvGrpSpPr>
              <a:grpSpLocks/>
            </p:cNvGrpSpPr>
            <p:nvPr/>
          </p:nvGrpSpPr>
          <p:grpSpPr bwMode="auto">
            <a:xfrm>
              <a:off x="5248" y="3224"/>
              <a:ext cx="216" cy="216"/>
              <a:chOff x="1256" y="3520"/>
              <a:chExt cx="216" cy="216"/>
            </a:xfrm>
          </p:grpSpPr>
          <p:sp>
            <p:nvSpPr>
              <p:cNvPr id="113809" name="Oval 145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10" name="Oval 146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811" name="Group 147"/>
            <p:cNvGrpSpPr>
              <a:grpSpLocks/>
            </p:cNvGrpSpPr>
            <p:nvPr/>
          </p:nvGrpSpPr>
          <p:grpSpPr bwMode="auto">
            <a:xfrm>
              <a:off x="2064" y="1088"/>
              <a:ext cx="216" cy="216"/>
              <a:chOff x="1256" y="3520"/>
              <a:chExt cx="216" cy="216"/>
            </a:xfrm>
          </p:grpSpPr>
          <p:sp>
            <p:nvSpPr>
              <p:cNvPr id="113812" name="Oval 148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13" name="Oval 149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814" name="Group 150"/>
            <p:cNvGrpSpPr>
              <a:grpSpLocks/>
            </p:cNvGrpSpPr>
            <p:nvPr/>
          </p:nvGrpSpPr>
          <p:grpSpPr bwMode="auto">
            <a:xfrm>
              <a:off x="2416" y="1088"/>
              <a:ext cx="216" cy="216"/>
              <a:chOff x="1256" y="3520"/>
              <a:chExt cx="216" cy="216"/>
            </a:xfrm>
          </p:grpSpPr>
          <p:sp>
            <p:nvSpPr>
              <p:cNvPr id="113815" name="Oval 151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16" name="Oval 152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817" name="Group 153"/>
            <p:cNvGrpSpPr>
              <a:grpSpLocks/>
            </p:cNvGrpSpPr>
            <p:nvPr/>
          </p:nvGrpSpPr>
          <p:grpSpPr bwMode="auto">
            <a:xfrm>
              <a:off x="3120" y="1088"/>
              <a:ext cx="216" cy="216"/>
              <a:chOff x="1256" y="3520"/>
              <a:chExt cx="216" cy="216"/>
            </a:xfrm>
          </p:grpSpPr>
          <p:sp>
            <p:nvSpPr>
              <p:cNvPr id="113818" name="Oval 154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19" name="Oval 155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820" name="Group 156"/>
            <p:cNvGrpSpPr>
              <a:grpSpLocks/>
            </p:cNvGrpSpPr>
            <p:nvPr/>
          </p:nvGrpSpPr>
          <p:grpSpPr bwMode="auto">
            <a:xfrm>
              <a:off x="2768" y="1088"/>
              <a:ext cx="216" cy="216"/>
              <a:chOff x="1256" y="3520"/>
              <a:chExt cx="216" cy="216"/>
            </a:xfrm>
          </p:grpSpPr>
          <p:sp>
            <p:nvSpPr>
              <p:cNvPr id="113821" name="Oval 157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22" name="Oval 158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823" name="Group 159"/>
            <p:cNvGrpSpPr>
              <a:grpSpLocks/>
            </p:cNvGrpSpPr>
            <p:nvPr/>
          </p:nvGrpSpPr>
          <p:grpSpPr bwMode="auto">
            <a:xfrm>
              <a:off x="3472" y="1088"/>
              <a:ext cx="216" cy="216"/>
              <a:chOff x="1256" y="3520"/>
              <a:chExt cx="216" cy="216"/>
            </a:xfrm>
          </p:grpSpPr>
          <p:sp>
            <p:nvSpPr>
              <p:cNvPr id="113824" name="Oval 160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25" name="Oval 161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826" name="Group 162"/>
            <p:cNvGrpSpPr>
              <a:grpSpLocks/>
            </p:cNvGrpSpPr>
            <p:nvPr/>
          </p:nvGrpSpPr>
          <p:grpSpPr bwMode="auto">
            <a:xfrm>
              <a:off x="3824" y="1080"/>
              <a:ext cx="216" cy="216"/>
              <a:chOff x="1256" y="3520"/>
              <a:chExt cx="216" cy="216"/>
            </a:xfrm>
          </p:grpSpPr>
          <p:sp>
            <p:nvSpPr>
              <p:cNvPr id="113827" name="Oval 163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28" name="Oval 164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829" name="Group 165"/>
            <p:cNvGrpSpPr>
              <a:grpSpLocks/>
            </p:cNvGrpSpPr>
            <p:nvPr/>
          </p:nvGrpSpPr>
          <p:grpSpPr bwMode="auto">
            <a:xfrm>
              <a:off x="4176" y="1080"/>
              <a:ext cx="216" cy="216"/>
              <a:chOff x="1256" y="3520"/>
              <a:chExt cx="216" cy="216"/>
            </a:xfrm>
          </p:grpSpPr>
          <p:sp>
            <p:nvSpPr>
              <p:cNvPr id="113830" name="Oval 166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31" name="Oval 167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832" name="Group 168"/>
            <p:cNvGrpSpPr>
              <a:grpSpLocks/>
            </p:cNvGrpSpPr>
            <p:nvPr/>
          </p:nvGrpSpPr>
          <p:grpSpPr bwMode="auto">
            <a:xfrm>
              <a:off x="4880" y="1080"/>
              <a:ext cx="216" cy="216"/>
              <a:chOff x="1256" y="3520"/>
              <a:chExt cx="216" cy="216"/>
            </a:xfrm>
          </p:grpSpPr>
          <p:sp>
            <p:nvSpPr>
              <p:cNvPr id="113833" name="Oval 169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34" name="Oval 170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835" name="Group 171"/>
            <p:cNvGrpSpPr>
              <a:grpSpLocks/>
            </p:cNvGrpSpPr>
            <p:nvPr/>
          </p:nvGrpSpPr>
          <p:grpSpPr bwMode="auto">
            <a:xfrm>
              <a:off x="4528" y="1080"/>
              <a:ext cx="216" cy="216"/>
              <a:chOff x="1256" y="3520"/>
              <a:chExt cx="216" cy="216"/>
            </a:xfrm>
          </p:grpSpPr>
          <p:sp>
            <p:nvSpPr>
              <p:cNvPr id="113836" name="Oval 172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37" name="Oval 173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838" name="Group 174"/>
            <p:cNvGrpSpPr>
              <a:grpSpLocks/>
            </p:cNvGrpSpPr>
            <p:nvPr/>
          </p:nvGrpSpPr>
          <p:grpSpPr bwMode="auto">
            <a:xfrm>
              <a:off x="5232" y="1080"/>
              <a:ext cx="216" cy="216"/>
              <a:chOff x="1256" y="3520"/>
              <a:chExt cx="216" cy="216"/>
            </a:xfrm>
          </p:grpSpPr>
          <p:sp>
            <p:nvSpPr>
              <p:cNvPr id="113839" name="Oval 175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40" name="Oval 176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841" name="Group 177"/>
            <p:cNvGrpSpPr>
              <a:grpSpLocks/>
            </p:cNvGrpSpPr>
            <p:nvPr/>
          </p:nvGrpSpPr>
          <p:grpSpPr bwMode="auto">
            <a:xfrm>
              <a:off x="2064" y="1392"/>
              <a:ext cx="216" cy="216"/>
              <a:chOff x="1256" y="3520"/>
              <a:chExt cx="216" cy="216"/>
            </a:xfrm>
          </p:grpSpPr>
          <p:sp>
            <p:nvSpPr>
              <p:cNvPr id="113842" name="Oval 178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43" name="Oval 179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844" name="Group 180"/>
            <p:cNvGrpSpPr>
              <a:grpSpLocks/>
            </p:cNvGrpSpPr>
            <p:nvPr/>
          </p:nvGrpSpPr>
          <p:grpSpPr bwMode="auto">
            <a:xfrm>
              <a:off x="2416" y="1392"/>
              <a:ext cx="216" cy="216"/>
              <a:chOff x="1256" y="3520"/>
              <a:chExt cx="216" cy="216"/>
            </a:xfrm>
          </p:grpSpPr>
          <p:sp>
            <p:nvSpPr>
              <p:cNvPr id="113845" name="Oval 181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46" name="Oval 182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847" name="Group 183"/>
            <p:cNvGrpSpPr>
              <a:grpSpLocks/>
            </p:cNvGrpSpPr>
            <p:nvPr/>
          </p:nvGrpSpPr>
          <p:grpSpPr bwMode="auto">
            <a:xfrm>
              <a:off x="3120" y="1392"/>
              <a:ext cx="216" cy="216"/>
              <a:chOff x="1256" y="3520"/>
              <a:chExt cx="216" cy="216"/>
            </a:xfrm>
          </p:grpSpPr>
          <p:sp>
            <p:nvSpPr>
              <p:cNvPr id="113848" name="Oval 184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49" name="Oval 185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850" name="Group 186"/>
            <p:cNvGrpSpPr>
              <a:grpSpLocks/>
            </p:cNvGrpSpPr>
            <p:nvPr/>
          </p:nvGrpSpPr>
          <p:grpSpPr bwMode="auto">
            <a:xfrm>
              <a:off x="2768" y="1392"/>
              <a:ext cx="216" cy="216"/>
              <a:chOff x="1256" y="3520"/>
              <a:chExt cx="216" cy="216"/>
            </a:xfrm>
          </p:grpSpPr>
          <p:sp>
            <p:nvSpPr>
              <p:cNvPr id="113851" name="Oval 187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52" name="Oval 188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853" name="Group 189"/>
            <p:cNvGrpSpPr>
              <a:grpSpLocks/>
            </p:cNvGrpSpPr>
            <p:nvPr/>
          </p:nvGrpSpPr>
          <p:grpSpPr bwMode="auto">
            <a:xfrm>
              <a:off x="3472" y="1392"/>
              <a:ext cx="216" cy="216"/>
              <a:chOff x="1256" y="3520"/>
              <a:chExt cx="216" cy="216"/>
            </a:xfrm>
          </p:grpSpPr>
          <p:sp>
            <p:nvSpPr>
              <p:cNvPr id="113854" name="Oval 190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55" name="Oval 191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856" name="Group 192"/>
            <p:cNvGrpSpPr>
              <a:grpSpLocks/>
            </p:cNvGrpSpPr>
            <p:nvPr/>
          </p:nvGrpSpPr>
          <p:grpSpPr bwMode="auto">
            <a:xfrm>
              <a:off x="3824" y="1384"/>
              <a:ext cx="216" cy="216"/>
              <a:chOff x="1256" y="3520"/>
              <a:chExt cx="216" cy="216"/>
            </a:xfrm>
          </p:grpSpPr>
          <p:sp>
            <p:nvSpPr>
              <p:cNvPr id="113857" name="Oval 193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58" name="Oval 194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859" name="Group 195"/>
            <p:cNvGrpSpPr>
              <a:grpSpLocks/>
            </p:cNvGrpSpPr>
            <p:nvPr/>
          </p:nvGrpSpPr>
          <p:grpSpPr bwMode="auto">
            <a:xfrm>
              <a:off x="4176" y="1384"/>
              <a:ext cx="216" cy="216"/>
              <a:chOff x="1256" y="3520"/>
              <a:chExt cx="216" cy="216"/>
            </a:xfrm>
          </p:grpSpPr>
          <p:sp>
            <p:nvSpPr>
              <p:cNvPr id="113860" name="Oval 196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61" name="Oval 197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862" name="Group 198"/>
            <p:cNvGrpSpPr>
              <a:grpSpLocks/>
            </p:cNvGrpSpPr>
            <p:nvPr/>
          </p:nvGrpSpPr>
          <p:grpSpPr bwMode="auto">
            <a:xfrm>
              <a:off x="4880" y="1384"/>
              <a:ext cx="216" cy="216"/>
              <a:chOff x="1256" y="3520"/>
              <a:chExt cx="216" cy="216"/>
            </a:xfrm>
          </p:grpSpPr>
          <p:sp>
            <p:nvSpPr>
              <p:cNvPr id="113863" name="Oval 199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64" name="Oval 200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865" name="Group 201"/>
            <p:cNvGrpSpPr>
              <a:grpSpLocks/>
            </p:cNvGrpSpPr>
            <p:nvPr/>
          </p:nvGrpSpPr>
          <p:grpSpPr bwMode="auto">
            <a:xfrm>
              <a:off x="4528" y="1384"/>
              <a:ext cx="216" cy="216"/>
              <a:chOff x="1256" y="3520"/>
              <a:chExt cx="216" cy="216"/>
            </a:xfrm>
          </p:grpSpPr>
          <p:sp>
            <p:nvSpPr>
              <p:cNvPr id="113866" name="Oval 202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67" name="Oval 203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868" name="Group 204"/>
            <p:cNvGrpSpPr>
              <a:grpSpLocks/>
            </p:cNvGrpSpPr>
            <p:nvPr/>
          </p:nvGrpSpPr>
          <p:grpSpPr bwMode="auto">
            <a:xfrm>
              <a:off x="5232" y="1384"/>
              <a:ext cx="216" cy="216"/>
              <a:chOff x="1256" y="3520"/>
              <a:chExt cx="216" cy="216"/>
            </a:xfrm>
          </p:grpSpPr>
          <p:sp>
            <p:nvSpPr>
              <p:cNvPr id="113869" name="Oval 205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70" name="Oval 206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871" name="Group 207"/>
            <p:cNvGrpSpPr>
              <a:grpSpLocks/>
            </p:cNvGrpSpPr>
            <p:nvPr/>
          </p:nvGrpSpPr>
          <p:grpSpPr bwMode="auto">
            <a:xfrm>
              <a:off x="2072" y="1696"/>
              <a:ext cx="216" cy="216"/>
              <a:chOff x="1256" y="3520"/>
              <a:chExt cx="216" cy="216"/>
            </a:xfrm>
          </p:grpSpPr>
          <p:sp>
            <p:nvSpPr>
              <p:cNvPr id="113872" name="Oval 208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73" name="Oval 209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874" name="Group 210"/>
            <p:cNvGrpSpPr>
              <a:grpSpLocks/>
            </p:cNvGrpSpPr>
            <p:nvPr/>
          </p:nvGrpSpPr>
          <p:grpSpPr bwMode="auto">
            <a:xfrm>
              <a:off x="2424" y="1696"/>
              <a:ext cx="216" cy="216"/>
              <a:chOff x="1256" y="3520"/>
              <a:chExt cx="216" cy="216"/>
            </a:xfrm>
          </p:grpSpPr>
          <p:sp>
            <p:nvSpPr>
              <p:cNvPr id="113875" name="Oval 211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76" name="Oval 212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877" name="Group 213"/>
            <p:cNvGrpSpPr>
              <a:grpSpLocks/>
            </p:cNvGrpSpPr>
            <p:nvPr/>
          </p:nvGrpSpPr>
          <p:grpSpPr bwMode="auto">
            <a:xfrm>
              <a:off x="3128" y="1696"/>
              <a:ext cx="216" cy="216"/>
              <a:chOff x="1256" y="3520"/>
              <a:chExt cx="216" cy="216"/>
            </a:xfrm>
          </p:grpSpPr>
          <p:sp>
            <p:nvSpPr>
              <p:cNvPr id="113878" name="Oval 214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79" name="Oval 215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880" name="Group 216"/>
            <p:cNvGrpSpPr>
              <a:grpSpLocks/>
            </p:cNvGrpSpPr>
            <p:nvPr/>
          </p:nvGrpSpPr>
          <p:grpSpPr bwMode="auto">
            <a:xfrm>
              <a:off x="2776" y="1696"/>
              <a:ext cx="216" cy="216"/>
              <a:chOff x="1256" y="3520"/>
              <a:chExt cx="216" cy="216"/>
            </a:xfrm>
          </p:grpSpPr>
          <p:sp>
            <p:nvSpPr>
              <p:cNvPr id="113881" name="Oval 217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82" name="Oval 218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883" name="Group 219"/>
            <p:cNvGrpSpPr>
              <a:grpSpLocks/>
            </p:cNvGrpSpPr>
            <p:nvPr/>
          </p:nvGrpSpPr>
          <p:grpSpPr bwMode="auto">
            <a:xfrm>
              <a:off x="3480" y="1696"/>
              <a:ext cx="216" cy="216"/>
              <a:chOff x="1256" y="3520"/>
              <a:chExt cx="216" cy="216"/>
            </a:xfrm>
          </p:grpSpPr>
          <p:sp>
            <p:nvSpPr>
              <p:cNvPr id="113884" name="Oval 220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85" name="Oval 221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886" name="Group 222"/>
            <p:cNvGrpSpPr>
              <a:grpSpLocks/>
            </p:cNvGrpSpPr>
            <p:nvPr/>
          </p:nvGrpSpPr>
          <p:grpSpPr bwMode="auto">
            <a:xfrm>
              <a:off x="3832" y="1688"/>
              <a:ext cx="216" cy="216"/>
              <a:chOff x="1256" y="3520"/>
              <a:chExt cx="216" cy="216"/>
            </a:xfrm>
          </p:grpSpPr>
          <p:sp>
            <p:nvSpPr>
              <p:cNvPr id="113887" name="Oval 223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88" name="Oval 224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889" name="Group 225"/>
            <p:cNvGrpSpPr>
              <a:grpSpLocks/>
            </p:cNvGrpSpPr>
            <p:nvPr/>
          </p:nvGrpSpPr>
          <p:grpSpPr bwMode="auto">
            <a:xfrm>
              <a:off x="4184" y="1688"/>
              <a:ext cx="216" cy="216"/>
              <a:chOff x="1256" y="3520"/>
              <a:chExt cx="216" cy="216"/>
            </a:xfrm>
          </p:grpSpPr>
          <p:sp>
            <p:nvSpPr>
              <p:cNvPr id="113890" name="Oval 226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91" name="Oval 227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892" name="Group 228"/>
            <p:cNvGrpSpPr>
              <a:grpSpLocks/>
            </p:cNvGrpSpPr>
            <p:nvPr/>
          </p:nvGrpSpPr>
          <p:grpSpPr bwMode="auto">
            <a:xfrm>
              <a:off x="4888" y="1688"/>
              <a:ext cx="216" cy="216"/>
              <a:chOff x="1256" y="3520"/>
              <a:chExt cx="216" cy="216"/>
            </a:xfrm>
          </p:grpSpPr>
          <p:sp>
            <p:nvSpPr>
              <p:cNvPr id="113893" name="Oval 229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94" name="Oval 230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895" name="Group 231"/>
            <p:cNvGrpSpPr>
              <a:grpSpLocks/>
            </p:cNvGrpSpPr>
            <p:nvPr/>
          </p:nvGrpSpPr>
          <p:grpSpPr bwMode="auto">
            <a:xfrm>
              <a:off x="4536" y="1688"/>
              <a:ext cx="216" cy="216"/>
              <a:chOff x="1256" y="3520"/>
              <a:chExt cx="216" cy="216"/>
            </a:xfrm>
          </p:grpSpPr>
          <p:sp>
            <p:nvSpPr>
              <p:cNvPr id="113896" name="Oval 232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97" name="Oval 233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898" name="Group 234"/>
            <p:cNvGrpSpPr>
              <a:grpSpLocks/>
            </p:cNvGrpSpPr>
            <p:nvPr/>
          </p:nvGrpSpPr>
          <p:grpSpPr bwMode="auto">
            <a:xfrm>
              <a:off x="5240" y="1688"/>
              <a:ext cx="216" cy="216"/>
              <a:chOff x="1256" y="3520"/>
              <a:chExt cx="216" cy="216"/>
            </a:xfrm>
          </p:grpSpPr>
          <p:sp>
            <p:nvSpPr>
              <p:cNvPr id="113899" name="Oval 235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900" name="Oval 236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901" name="Group 237"/>
            <p:cNvGrpSpPr>
              <a:grpSpLocks/>
            </p:cNvGrpSpPr>
            <p:nvPr/>
          </p:nvGrpSpPr>
          <p:grpSpPr bwMode="auto">
            <a:xfrm>
              <a:off x="2072" y="2000"/>
              <a:ext cx="216" cy="216"/>
              <a:chOff x="1256" y="3520"/>
              <a:chExt cx="216" cy="216"/>
            </a:xfrm>
          </p:grpSpPr>
          <p:sp>
            <p:nvSpPr>
              <p:cNvPr id="113902" name="Oval 238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903" name="Oval 239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904" name="Group 240"/>
            <p:cNvGrpSpPr>
              <a:grpSpLocks/>
            </p:cNvGrpSpPr>
            <p:nvPr/>
          </p:nvGrpSpPr>
          <p:grpSpPr bwMode="auto">
            <a:xfrm>
              <a:off x="2424" y="2000"/>
              <a:ext cx="216" cy="216"/>
              <a:chOff x="1256" y="3520"/>
              <a:chExt cx="216" cy="216"/>
            </a:xfrm>
          </p:grpSpPr>
          <p:sp>
            <p:nvSpPr>
              <p:cNvPr id="113905" name="Oval 241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906" name="Oval 242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907" name="Group 243"/>
            <p:cNvGrpSpPr>
              <a:grpSpLocks/>
            </p:cNvGrpSpPr>
            <p:nvPr/>
          </p:nvGrpSpPr>
          <p:grpSpPr bwMode="auto">
            <a:xfrm>
              <a:off x="3128" y="2000"/>
              <a:ext cx="216" cy="216"/>
              <a:chOff x="1256" y="3520"/>
              <a:chExt cx="216" cy="216"/>
            </a:xfrm>
          </p:grpSpPr>
          <p:sp>
            <p:nvSpPr>
              <p:cNvPr id="113908" name="Oval 244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909" name="Oval 245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910" name="Group 246"/>
            <p:cNvGrpSpPr>
              <a:grpSpLocks/>
            </p:cNvGrpSpPr>
            <p:nvPr/>
          </p:nvGrpSpPr>
          <p:grpSpPr bwMode="auto">
            <a:xfrm>
              <a:off x="2776" y="2000"/>
              <a:ext cx="216" cy="216"/>
              <a:chOff x="1256" y="3520"/>
              <a:chExt cx="216" cy="216"/>
            </a:xfrm>
          </p:grpSpPr>
          <p:sp>
            <p:nvSpPr>
              <p:cNvPr id="113911" name="Oval 247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912" name="Oval 248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913" name="Group 249"/>
            <p:cNvGrpSpPr>
              <a:grpSpLocks/>
            </p:cNvGrpSpPr>
            <p:nvPr/>
          </p:nvGrpSpPr>
          <p:grpSpPr bwMode="auto">
            <a:xfrm>
              <a:off x="3480" y="2000"/>
              <a:ext cx="216" cy="216"/>
              <a:chOff x="1256" y="3520"/>
              <a:chExt cx="216" cy="216"/>
            </a:xfrm>
          </p:grpSpPr>
          <p:sp>
            <p:nvSpPr>
              <p:cNvPr id="113914" name="Oval 250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915" name="Oval 251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916" name="Group 252"/>
            <p:cNvGrpSpPr>
              <a:grpSpLocks/>
            </p:cNvGrpSpPr>
            <p:nvPr/>
          </p:nvGrpSpPr>
          <p:grpSpPr bwMode="auto">
            <a:xfrm>
              <a:off x="3832" y="1992"/>
              <a:ext cx="216" cy="216"/>
              <a:chOff x="1256" y="3520"/>
              <a:chExt cx="216" cy="216"/>
            </a:xfrm>
          </p:grpSpPr>
          <p:sp>
            <p:nvSpPr>
              <p:cNvPr id="113917" name="Oval 253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918" name="Oval 254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919" name="Group 255"/>
            <p:cNvGrpSpPr>
              <a:grpSpLocks/>
            </p:cNvGrpSpPr>
            <p:nvPr/>
          </p:nvGrpSpPr>
          <p:grpSpPr bwMode="auto">
            <a:xfrm>
              <a:off x="4184" y="1992"/>
              <a:ext cx="216" cy="216"/>
              <a:chOff x="1256" y="3520"/>
              <a:chExt cx="216" cy="216"/>
            </a:xfrm>
          </p:grpSpPr>
          <p:sp>
            <p:nvSpPr>
              <p:cNvPr id="113920" name="Oval 256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921" name="Oval 257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922" name="Group 258"/>
            <p:cNvGrpSpPr>
              <a:grpSpLocks/>
            </p:cNvGrpSpPr>
            <p:nvPr/>
          </p:nvGrpSpPr>
          <p:grpSpPr bwMode="auto">
            <a:xfrm>
              <a:off x="4888" y="1992"/>
              <a:ext cx="216" cy="216"/>
              <a:chOff x="1256" y="3520"/>
              <a:chExt cx="216" cy="216"/>
            </a:xfrm>
          </p:grpSpPr>
          <p:sp>
            <p:nvSpPr>
              <p:cNvPr id="113923" name="Oval 259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924" name="Oval 260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925" name="Group 261"/>
            <p:cNvGrpSpPr>
              <a:grpSpLocks/>
            </p:cNvGrpSpPr>
            <p:nvPr/>
          </p:nvGrpSpPr>
          <p:grpSpPr bwMode="auto">
            <a:xfrm>
              <a:off x="4536" y="1992"/>
              <a:ext cx="216" cy="216"/>
              <a:chOff x="1256" y="3520"/>
              <a:chExt cx="216" cy="216"/>
            </a:xfrm>
          </p:grpSpPr>
          <p:sp>
            <p:nvSpPr>
              <p:cNvPr id="113926" name="Oval 262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927" name="Oval 263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928" name="Group 264"/>
            <p:cNvGrpSpPr>
              <a:grpSpLocks/>
            </p:cNvGrpSpPr>
            <p:nvPr/>
          </p:nvGrpSpPr>
          <p:grpSpPr bwMode="auto">
            <a:xfrm>
              <a:off x="5240" y="1992"/>
              <a:ext cx="216" cy="216"/>
              <a:chOff x="1256" y="3520"/>
              <a:chExt cx="216" cy="216"/>
            </a:xfrm>
          </p:grpSpPr>
          <p:sp>
            <p:nvSpPr>
              <p:cNvPr id="113929" name="Oval 265"/>
              <p:cNvSpPr>
                <a:spLocks noChangeArrowheads="1"/>
              </p:cNvSpPr>
              <p:nvPr/>
            </p:nvSpPr>
            <p:spPr bwMode="auto">
              <a:xfrm>
                <a:off x="1256" y="3520"/>
                <a:ext cx="216" cy="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930" name="Oval 266"/>
              <p:cNvSpPr>
                <a:spLocks noChangeArrowheads="1"/>
              </p:cNvSpPr>
              <p:nvPr/>
            </p:nvSpPr>
            <p:spPr bwMode="auto">
              <a:xfrm>
                <a:off x="1336" y="360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3932" name="Rectangle 268"/>
          <p:cNvSpPr>
            <a:spLocks noChangeArrowheads="1"/>
          </p:cNvSpPr>
          <p:nvPr/>
        </p:nvSpPr>
        <p:spPr bwMode="auto">
          <a:xfrm>
            <a:off x="6032500" y="1409700"/>
            <a:ext cx="2197100" cy="309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933" name="Line 269"/>
          <p:cNvSpPr>
            <a:spLocks noChangeShapeType="1"/>
          </p:cNvSpPr>
          <p:nvPr/>
        </p:nvSpPr>
        <p:spPr bwMode="auto">
          <a:xfrm flipH="1">
            <a:off x="6159500" y="1555750"/>
            <a:ext cx="12700" cy="520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934" name="Text Box 270"/>
          <p:cNvSpPr txBox="1">
            <a:spLocks noChangeArrowheads="1"/>
          </p:cNvSpPr>
          <p:nvPr/>
        </p:nvSpPr>
        <p:spPr bwMode="auto">
          <a:xfrm>
            <a:off x="6197600" y="15875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</a:t>
            </a:r>
          </a:p>
        </p:txBody>
      </p:sp>
      <p:sp>
        <p:nvSpPr>
          <p:cNvPr id="113936" name="Text Box 272"/>
          <p:cNvSpPr txBox="1">
            <a:spLocks noChangeArrowheads="1"/>
          </p:cNvSpPr>
          <p:nvPr/>
        </p:nvSpPr>
        <p:spPr bwMode="auto">
          <a:xfrm>
            <a:off x="7747000" y="15875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</a:t>
            </a:r>
          </a:p>
        </p:txBody>
      </p:sp>
      <p:sp>
        <p:nvSpPr>
          <p:cNvPr id="113937" name="Line 273"/>
          <p:cNvSpPr>
            <a:spLocks noChangeShapeType="1"/>
          </p:cNvSpPr>
          <p:nvPr/>
        </p:nvSpPr>
        <p:spPr bwMode="auto">
          <a:xfrm>
            <a:off x="7112000" y="4533900"/>
            <a:ext cx="12700" cy="6096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938" name="Text Box 274"/>
              <p:cNvSpPr txBox="1">
                <a:spLocks noChangeArrowheads="1"/>
              </p:cNvSpPr>
              <p:nvPr/>
            </p:nvSpPr>
            <p:spPr bwMode="auto">
              <a:xfrm>
                <a:off x="7327900" y="4775200"/>
                <a:ext cx="431800" cy="50642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3938" name="Text Box 2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27900" y="4775200"/>
                <a:ext cx="431800" cy="5064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939" name="Text Box 275"/>
          <p:cNvSpPr txBox="1">
            <a:spLocks noChangeArrowheads="1"/>
          </p:cNvSpPr>
          <p:nvPr/>
        </p:nvSpPr>
        <p:spPr bwMode="auto">
          <a:xfrm>
            <a:off x="5435600" y="5816600"/>
            <a:ext cx="3124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 field towards viewer</a:t>
            </a:r>
          </a:p>
        </p:txBody>
      </p:sp>
      <p:sp>
        <p:nvSpPr>
          <p:cNvPr id="113940" name="Line 276"/>
          <p:cNvSpPr>
            <a:spLocks noChangeShapeType="1"/>
          </p:cNvSpPr>
          <p:nvPr/>
        </p:nvSpPr>
        <p:spPr bwMode="auto">
          <a:xfrm>
            <a:off x="6070600" y="25146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941" name="Line 277"/>
          <p:cNvSpPr>
            <a:spLocks noChangeShapeType="1"/>
          </p:cNvSpPr>
          <p:nvPr/>
        </p:nvSpPr>
        <p:spPr bwMode="auto">
          <a:xfrm flipH="1" flipV="1">
            <a:off x="8077200" y="1555750"/>
            <a:ext cx="12700" cy="520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942" name="Text Box 278"/>
          <p:cNvSpPr txBox="1">
            <a:spLocks noChangeArrowheads="1"/>
          </p:cNvSpPr>
          <p:nvPr/>
        </p:nvSpPr>
        <p:spPr bwMode="auto">
          <a:xfrm>
            <a:off x="6642100" y="2324100"/>
            <a:ext cx="965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10.0 cm</a:t>
            </a:r>
          </a:p>
        </p:txBody>
      </p:sp>
    </p:spTree>
    <p:extLst>
      <p:ext uri="{BB962C8B-B14F-4D97-AF65-F5344CB8AC3E}">
        <p14:creationId xmlns:p14="http://schemas.microsoft.com/office/powerpoint/2010/main" val="83154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295" y="1092645"/>
            <a:ext cx="8494643" cy="128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rgbClr val="000000"/>
                </a:solidFill>
              </a:rPr>
              <a:t>A </a:t>
            </a:r>
            <a:r>
              <a:rPr lang="en-US" sz="1800" dirty="0">
                <a:solidFill>
                  <a:srgbClr val="000000"/>
                </a:solidFill>
              </a:rPr>
              <a:t>wire having a mass per unit length of 0.500 g/cm carries a 2.00 A current horizontally to the south.  What are the direction and magnitude of the minimum magnetic field needed to lift this wire vertically upward?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4070" y="198787"/>
            <a:ext cx="4731026" cy="461665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White Board example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019300" y="5118100"/>
            <a:ext cx="48641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1612900" y="4887267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1500" y="4887266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3464278" y="4025900"/>
            <a:ext cx="1943100" cy="21209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5384800" y="3627736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52051" y="6110933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039716" y="5394091"/>
                <a:ext cx="1028700" cy="506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𝐼</m:t>
                      </m:r>
                      <m:acc>
                        <m:accPr>
                          <m:chr m:val="⃗"/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716" y="5394091"/>
                <a:ext cx="1028700" cy="5064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 bwMode="auto">
          <a:xfrm flipV="1">
            <a:off x="4387850" y="3627736"/>
            <a:ext cx="0" cy="14586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3554066" y="3496697"/>
                <a:ext cx="1028700" cy="506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066" y="3496697"/>
                <a:ext cx="1028700" cy="5064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384800" y="4634055"/>
                <a:ext cx="1028700" cy="506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800" y="4634055"/>
                <a:ext cx="1028700" cy="5064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 bwMode="auto">
          <a:xfrm rot="10800000" flipV="1">
            <a:off x="4387850" y="5140476"/>
            <a:ext cx="0" cy="14586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4332060" y="6083299"/>
                <a:ext cx="7257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060" y="6083299"/>
                <a:ext cx="725776" cy="461665"/>
              </a:xfrm>
              <a:prstGeom prst="rect">
                <a:avLst/>
              </a:prstGeom>
              <a:blipFill>
                <a:blip r:embed="rId5"/>
                <a:stretch>
                  <a:fillRect t="-17105" r="-4873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593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71061" y="866155"/>
            <a:ext cx="8615284" cy="1426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sz="2000" kern="0" dirty="0" smtClean="0">
                <a:solidFill>
                  <a:srgbClr val="000000"/>
                </a:solidFill>
              </a:rPr>
              <a:t>Consider a square loop (sides L) perpendicular to a uniform magnetic field, B</a:t>
            </a:r>
          </a:p>
          <a:p>
            <a:pPr eaLnBrk="1" hangingPunct="1"/>
            <a:r>
              <a:rPr lang="en-US" altLang="en-US" sz="2000" kern="0" dirty="0" smtClean="0">
                <a:solidFill>
                  <a:srgbClr val="000000"/>
                </a:solidFill>
              </a:rPr>
              <a:t>Force on a current-carrying wire in an external magnetic field:</a:t>
            </a:r>
          </a:p>
        </p:txBody>
      </p:sp>
      <p:grpSp>
        <p:nvGrpSpPr>
          <p:cNvPr id="16" name="Group 42"/>
          <p:cNvGrpSpPr>
            <a:grpSpLocks/>
          </p:cNvGrpSpPr>
          <p:nvPr/>
        </p:nvGrpSpPr>
        <p:grpSpPr bwMode="auto">
          <a:xfrm>
            <a:off x="3928692" y="3827752"/>
            <a:ext cx="450850" cy="1079500"/>
            <a:chOff x="4464" y="2628"/>
            <a:chExt cx="284" cy="680"/>
          </a:xfrm>
        </p:grpSpPr>
        <p:sp>
          <p:nvSpPr>
            <p:cNvPr id="17" name="Line 2"/>
            <p:cNvSpPr>
              <a:spLocks noChangeShapeType="1"/>
            </p:cNvSpPr>
            <p:nvPr/>
          </p:nvSpPr>
          <p:spPr bwMode="auto">
            <a:xfrm rot="5400000">
              <a:off x="4154" y="2938"/>
              <a:ext cx="622" cy="1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Text Box 39"/>
            <p:cNvSpPr txBox="1">
              <a:spLocks noChangeArrowheads="1"/>
            </p:cNvSpPr>
            <p:nvPr/>
          </p:nvSpPr>
          <p:spPr bwMode="auto">
            <a:xfrm>
              <a:off x="4495" y="2981"/>
              <a:ext cx="2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0000FF"/>
                  </a:solidFill>
                </a:rPr>
                <a:t>F</a:t>
              </a:r>
            </a:p>
          </p:txBody>
        </p:sp>
      </p:grpSp>
      <p:grpSp>
        <p:nvGrpSpPr>
          <p:cNvPr id="19" name="Group 43"/>
          <p:cNvGrpSpPr>
            <a:grpSpLocks/>
          </p:cNvGrpSpPr>
          <p:nvPr/>
        </p:nvGrpSpPr>
        <p:grpSpPr bwMode="auto">
          <a:xfrm>
            <a:off x="1500268" y="2789884"/>
            <a:ext cx="504825" cy="987425"/>
            <a:chOff x="3313" y="2922"/>
            <a:chExt cx="318" cy="622"/>
          </a:xfrm>
        </p:grpSpPr>
        <p:sp>
          <p:nvSpPr>
            <p:cNvPr id="20" name="Line 2"/>
            <p:cNvSpPr>
              <a:spLocks noChangeShapeType="1"/>
            </p:cNvSpPr>
            <p:nvPr/>
          </p:nvSpPr>
          <p:spPr bwMode="auto">
            <a:xfrm rot="16200000" flipV="1">
              <a:off x="3320" y="3232"/>
              <a:ext cx="622" cy="1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Text Box 41"/>
            <p:cNvSpPr txBox="1">
              <a:spLocks noChangeArrowheads="1"/>
            </p:cNvSpPr>
            <p:nvPr/>
          </p:nvSpPr>
          <p:spPr bwMode="auto">
            <a:xfrm>
              <a:off x="3313" y="2991"/>
              <a:ext cx="2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800" b="1" dirty="0">
                  <a:solidFill>
                    <a:srgbClr val="0000FF"/>
                  </a:solidFill>
                </a:rPr>
                <a:t>F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75726" y="4420219"/>
            <a:ext cx="3302000" cy="0"/>
            <a:chOff x="675726" y="4420219"/>
            <a:chExt cx="3302000" cy="0"/>
          </a:xfrm>
        </p:grpSpPr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675726" y="4420219"/>
              <a:ext cx="840204" cy="0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1524332" y="4420219"/>
              <a:ext cx="2453394" cy="0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43335" y="4116025"/>
            <a:ext cx="3302000" cy="0"/>
            <a:chOff x="984899" y="4063987"/>
            <a:chExt cx="3302000" cy="0"/>
          </a:xfrm>
        </p:grpSpPr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984899" y="4063987"/>
              <a:ext cx="840204" cy="0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1833505" y="4063987"/>
              <a:ext cx="2453394" cy="0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328122" y="3811831"/>
            <a:ext cx="3302000" cy="0"/>
            <a:chOff x="1276167" y="3833828"/>
            <a:chExt cx="3302000" cy="0"/>
          </a:xfrm>
        </p:grpSpPr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1276167" y="3833828"/>
              <a:ext cx="840204" cy="0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2124773" y="3833828"/>
              <a:ext cx="2453394" cy="0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694280" y="3507638"/>
            <a:ext cx="3302000" cy="0"/>
            <a:chOff x="1704671" y="3528122"/>
            <a:chExt cx="3302000" cy="0"/>
          </a:xfrm>
        </p:grpSpPr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1704671" y="3528122"/>
              <a:ext cx="840204" cy="0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2553277" y="3528122"/>
              <a:ext cx="2453394" cy="0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100181" y="3203445"/>
            <a:ext cx="3302000" cy="0"/>
            <a:chOff x="2297610" y="3203445"/>
            <a:chExt cx="3302000" cy="0"/>
          </a:xfrm>
        </p:grpSpPr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2297610" y="3203445"/>
              <a:ext cx="840204" cy="0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3146216" y="3203445"/>
              <a:ext cx="2453394" cy="0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>
                <a:solidFill>
                  <a:srgbClr val="000000"/>
                </a:solidFill>
              </a:rPr>
              <a:t>Force/Torque on </a:t>
            </a:r>
            <a:r>
              <a:rPr lang="en-US" sz="2800" dirty="0" smtClean="0">
                <a:solidFill>
                  <a:srgbClr val="000000"/>
                </a:solidFill>
              </a:rPr>
              <a:t>a current </a:t>
            </a:r>
            <a:r>
              <a:rPr lang="en-US" sz="2800" u="sng" dirty="0" smtClean="0">
                <a:solidFill>
                  <a:srgbClr val="000000"/>
                </a:solidFill>
              </a:rPr>
              <a:t>Loop</a:t>
            </a:r>
            <a:r>
              <a:rPr lang="en-US" sz="2800" dirty="0" smtClean="0">
                <a:solidFill>
                  <a:srgbClr val="000000"/>
                </a:solidFill>
              </a:rPr>
              <a:t> in a uniform magnetic field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0893" y="1990108"/>
            <a:ext cx="1980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0000"/>
                </a:solidFill>
              </a:rPr>
              <a:t>3D view: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86400" y="4149265"/>
            <a:ext cx="3246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These forces create a torque: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32060" y="6141490"/>
            <a:ext cx="2538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derive on board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 flipH="1">
            <a:off x="906560" y="2643617"/>
            <a:ext cx="3440843" cy="27180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Curved Down Arrow 48"/>
          <p:cNvSpPr/>
          <p:nvPr/>
        </p:nvSpPr>
        <p:spPr bwMode="auto">
          <a:xfrm>
            <a:off x="4094616" y="2490462"/>
            <a:ext cx="456883" cy="218209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4800" smtClean="0">
              <a:solidFill>
                <a:srgbClr val="FFFFFF"/>
              </a:solidFill>
            </a:endParaRPr>
          </a:p>
        </p:txBody>
      </p:sp>
      <p:sp>
        <p:nvSpPr>
          <p:cNvPr id="40" name="Parallelogram 39"/>
          <p:cNvSpPr/>
          <p:nvPr/>
        </p:nvSpPr>
        <p:spPr bwMode="auto">
          <a:xfrm>
            <a:off x="1449883" y="3428144"/>
            <a:ext cx="2981004" cy="780701"/>
          </a:xfrm>
          <a:prstGeom prst="parallelogram">
            <a:avLst>
              <a:gd name="adj" fmla="val 126896"/>
            </a:avLst>
          </a:prstGeom>
          <a:noFill/>
          <a:ln w="76200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4800" smtClean="0">
              <a:solidFill>
                <a:srgbClr val="FFFFFF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>
            <a:off x="2490132" y="4208845"/>
            <a:ext cx="450253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>
            <a:stCxn id="40" idx="5"/>
          </p:cNvCxnSpPr>
          <p:nvPr/>
        </p:nvCxnSpPr>
        <p:spPr bwMode="auto">
          <a:xfrm flipH="1">
            <a:off x="1626870" y="3818495"/>
            <a:ext cx="318352" cy="23909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/>
          <p:nvPr/>
        </p:nvCxnSpPr>
        <p:spPr bwMode="auto">
          <a:xfrm flipV="1">
            <a:off x="3982277" y="3533489"/>
            <a:ext cx="309787" cy="25188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/>
          <p:cNvCxnSpPr/>
          <p:nvPr/>
        </p:nvCxnSpPr>
        <p:spPr bwMode="auto">
          <a:xfrm flipH="1">
            <a:off x="3547688" y="3428144"/>
            <a:ext cx="450253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Straight Connector 3"/>
          <p:cNvCxnSpPr/>
          <p:nvPr/>
        </p:nvCxnSpPr>
        <p:spPr bwMode="auto">
          <a:xfrm>
            <a:off x="2852706" y="3826958"/>
            <a:ext cx="995163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3266065" y="3407488"/>
            <a:ext cx="1162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231314" y="3093550"/>
                <a:ext cx="2053832" cy="552331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𝐼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314" y="3093550"/>
                <a:ext cx="2053832" cy="552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025446" y="5352614"/>
                <a:ext cx="2021451" cy="555537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𝐼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446" y="5352614"/>
                <a:ext cx="2021451" cy="5555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5"/>
              <p:cNvSpPr txBox="1"/>
              <p:nvPr/>
            </p:nvSpPr>
            <p:spPr>
              <a:xfrm>
                <a:off x="282649" y="3798895"/>
                <a:ext cx="448841" cy="6213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</m:oMath>
                  </m:oMathPara>
                </a14:m>
                <a:endParaRPr lang="en-US" sz="36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0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49" y="3798895"/>
                <a:ext cx="448841" cy="6213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36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  <p:bldP spid="46" grpId="0" animBg="1"/>
      <p:bldP spid="4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 bwMode="auto">
          <a:xfrm>
            <a:off x="1675374" y="3749535"/>
            <a:ext cx="2020250" cy="824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1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1061" y="866155"/>
            <a:ext cx="8301452" cy="142647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z="2000" dirty="0" smtClean="0"/>
              <a:t>Consider a rectangular loop perpendicular to a uniform magnetic field</a:t>
            </a:r>
          </a:p>
          <a:p>
            <a:pPr eaLnBrk="1" hangingPunct="1">
              <a:buFontTx/>
              <a:buChar char="•"/>
            </a:pPr>
            <a:r>
              <a:rPr lang="en-US" altLang="en-US" sz="2000" dirty="0" smtClean="0"/>
              <a:t>Force on a current-carrying wire in an external magnetic field: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27166" y="3645821"/>
            <a:ext cx="217670" cy="217541"/>
            <a:chOff x="1533650" y="3718346"/>
            <a:chExt cx="217670" cy="217541"/>
          </a:xfrm>
        </p:grpSpPr>
        <p:sp>
          <p:nvSpPr>
            <p:cNvPr id="33825" name="Oval 7"/>
            <p:cNvSpPr>
              <a:spLocks noChangeArrowheads="1"/>
            </p:cNvSpPr>
            <p:nvPr/>
          </p:nvSpPr>
          <p:spPr bwMode="auto">
            <a:xfrm rot="4938920" flipV="1">
              <a:off x="1533714" y="3718282"/>
              <a:ext cx="217541" cy="21767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26" name="Oval 8"/>
            <p:cNvSpPr>
              <a:spLocks noChangeArrowheads="1"/>
            </p:cNvSpPr>
            <p:nvPr/>
          </p:nvSpPr>
          <p:spPr bwMode="auto">
            <a:xfrm rot="4938920" flipV="1">
              <a:off x="1615292" y="3799908"/>
              <a:ext cx="54385" cy="5441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3816" name="Group 10"/>
          <p:cNvGrpSpPr>
            <a:grpSpLocks/>
          </p:cNvGrpSpPr>
          <p:nvPr/>
        </p:nvGrpSpPr>
        <p:grpSpPr bwMode="auto">
          <a:xfrm rot="2463597" flipV="1">
            <a:off x="3557291" y="3640877"/>
            <a:ext cx="217631" cy="217589"/>
            <a:chOff x="2848" y="1767"/>
            <a:chExt cx="192" cy="192"/>
          </a:xfrm>
        </p:grpSpPr>
        <p:sp>
          <p:nvSpPr>
            <p:cNvPr id="33820" name="Oval 11"/>
            <p:cNvSpPr>
              <a:spLocks noChangeArrowheads="1"/>
            </p:cNvSpPr>
            <p:nvPr/>
          </p:nvSpPr>
          <p:spPr bwMode="auto">
            <a:xfrm>
              <a:off x="2848" y="1767"/>
              <a:ext cx="192" cy="1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33822" name="Group 13"/>
            <p:cNvGrpSpPr>
              <a:grpSpLocks/>
            </p:cNvGrpSpPr>
            <p:nvPr/>
          </p:nvGrpSpPr>
          <p:grpSpPr bwMode="auto">
            <a:xfrm>
              <a:off x="2896" y="1815"/>
              <a:ext cx="96" cy="96"/>
              <a:chOff x="3700" y="1263"/>
              <a:chExt cx="96" cy="96"/>
            </a:xfrm>
          </p:grpSpPr>
          <p:sp>
            <p:nvSpPr>
              <p:cNvPr id="33823" name="Line 14"/>
              <p:cNvSpPr>
                <a:spLocks noChangeShapeType="1"/>
              </p:cNvSpPr>
              <p:nvPr/>
            </p:nvSpPr>
            <p:spPr bwMode="auto">
              <a:xfrm>
                <a:off x="3700" y="1263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4" name="Line 15"/>
              <p:cNvSpPr>
                <a:spLocks noChangeShapeType="1"/>
              </p:cNvSpPr>
              <p:nvPr/>
            </p:nvSpPr>
            <p:spPr bwMode="auto">
              <a:xfrm flipH="1">
                <a:off x="3700" y="1263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4250" name="Group 42"/>
          <p:cNvGrpSpPr>
            <a:grpSpLocks/>
          </p:cNvGrpSpPr>
          <p:nvPr/>
        </p:nvGrpSpPr>
        <p:grpSpPr bwMode="auto">
          <a:xfrm>
            <a:off x="3657475" y="3875019"/>
            <a:ext cx="450850" cy="1079500"/>
            <a:chOff x="4464" y="2628"/>
            <a:chExt cx="284" cy="680"/>
          </a:xfrm>
        </p:grpSpPr>
        <p:sp>
          <p:nvSpPr>
            <p:cNvPr id="33813" name="Line 2"/>
            <p:cNvSpPr>
              <a:spLocks noChangeShapeType="1"/>
            </p:cNvSpPr>
            <p:nvPr/>
          </p:nvSpPr>
          <p:spPr bwMode="auto">
            <a:xfrm rot="5400000">
              <a:off x="4154" y="2938"/>
              <a:ext cx="622" cy="1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4" name="Text Box 39"/>
            <p:cNvSpPr txBox="1">
              <a:spLocks noChangeArrowheads="1"/>
            </p:cNvSpPr>
            <p:nvPr/>
          </p:nvSpPr>
          <p:spPr bwMode="auto">
            <a:xfrm>
              <a:off x="4495" y="2981"/>
              <a:ext cx="2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0000FF"/>
                  </a:solidFill>
                </a:rPr>
                <a:t>F</a:t>
              </a:r>
            </a:p>
          </p:txBody>
        </p:sp>
      </p:grpSp>
      <p:sp>
        <p:nvSpPr>
          <p:cNvPr id="33811" name="Line 2"/>
          <p:cNvSpPr>
            <a:spLocks noChangeShapeType="1"/>
          </p:cNvSpPr>
          <p:nvPr/>
        </p:nvSpPr>
        <p:spPr bwMode="auto">
          <a:xfrm rot="16200000" flipV="1">
            <a:off x="1233905" y="3166395"/>
            <a:ext cx="987425" cy="1588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2" name="Text Box 41"/>
          <p:cNvSpPr txBox="1">
            <a:spLocks noChangeArrowheads="1"/>
          </p:cNvSpPr>
          <p:nvPr/>
        </p:nvSpPr>
        <p:spPr bwMode="auto">
          <a:xfrm>
            <a:off x="1273920" y="3122140"/>
            <a:ext cx="401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FF"/>
                </a:solidFill>
              </a:rPr>
              <a:t>F</a:t>
            </a:r>
          </a:p>
        </p:txBody>
      </p:sp>
      <p:sp>
        <p:nvSpPr>
          <p:cNvPr id="33801" name="Line 20"/>
          <p:cNvSpPr>
            <a:spLocks noChangeShapeType="1"/>
          </p:cNvSpPr>
          <p:nvPr/>
        </p:nvSpPr>
        <p:spPr bwMode="auto">
          <a:xfrm>
            <a:off x="1227344" y="3203445"/>
            <a:ext cx="840204" cy="0"/>
          </a:xfrm>
          <a:prstGeom prst="line">
            <a:avLst/>
          </a:prstGeom>
          <a:noFill/>
          <a:ln w="12700">
            <a:solidFill>
              <a:srgbClr val="3399FF"/>
            </a:solidFill>
            <a:round/>
            <a:headEnd type="none" w="sm" len="sm"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Line 21"/>
          <p:cNvSpPr>
            <a:spLocks noChangeShapeType="1"/>
          </p:cNvSpPr>
          <p:nvPr/>
        </p:nvSpPr>
        <p:spPr bwMode="auto">
          <a:xfrm>
            <a:off x="1227344" y="3565395"/>
            <a:ext cx="840204" cy="0"/>
          </a:xfrm>
          <a:prstGeom prst="line">
            <a:avLst/>
          </a:prstGeom>
          <a:noFill/>
          <a:ln w="12700">
            <a:solidFill>
              <a:srgbClr val="3399FF"/>
            </a:solidFill>
            <a:round/>
            <a:headEnd type="none" w="sm" len="sm"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Line 22"/>
          <p:cNvSpPr>
            <a:spLocks noChangeShapeType="1"/>
          </p:cNvSpPr>
          <p:nvPr/>
        </p:nvSpPr>
        <p:spPr bwMode="auto">
          <a:xfrm>
            <a:off x="1227344" y="3927345"/>
            <a:ext cx="840204" cy="0"/>
          </a:xfrm>
          <a:prstGeom prst="line">
            <a:avLst/>
          </a:prstGeom>
          <a:noFill/>
          <a:ln w="12700">
            <a:solidFill>
              <a:srgbClr val="3399FF"/>
            </a:solidFill>
            <a:round/>
            <a:headEnd type="none" w="sm" len="sm"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Line 23"/>
          <p:cNvSpPr>
            <a:spLocks noChangeShapeType="1"/>
          </p:cNvSpPr>
          <p:nvPr/>
        </p:nvSpPr>
        <p:spPr bwMode="auto">
          <a:xfrm>
            <a:off x="1227344" y="4289295"/>
            <a:ext cx="840204" cy="0"/>
          </a:xfrm>
          <a:prstGeom prst="line">
            <a:avLst/>
          </a:prstGeom>
          <a:noFill/>
          <a:ln w="12700">
            <a:solidFill>
              <a:srgbClr val="3399FF"/>
            </a:solidFill>
            <a:round/>
            <a:headEnd type="none" w="sm" len="sm"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Line 24"/>
          <p:cNvSpPr>
            <a:spLocks noChangeShapeType="1"/>
          </p:cNvSpPr>
          <p:nvPr/>
        </p:nvSpPr>
        <p:spPr bwMode="auto">
          <a:xfrm>
            <a:off x="1227344" y="4651245"/>
            <a:ext cx="840204" cy="0"/>
          </a:xfrm>
          <a:prstGeom prst="line">
            <a:avLst/>
          </a:prstGeom>
          <a:noFill/>
          <a:ln w="12700">
            <a:solidFill>
              <a:srgbClr val="3399FF"/>
            </a:solidFill>
            <a:round/>
            <a:headEnd type="none" w="sm" len="sm"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Line 25"/>
          <p:cNvSpPr>
            <a:spLocks noChangeShapeType="1"/>
          </p:cNvSpPr>
          <p:nvPr/>
        </p:nvSpPr>
        <p:spPr bwMode="auto">
          <a:xfrm>
            <a:off x="2075950" y="4651245"/>
            <a:ext cx="2453394" cy="0"/>
          </a:xfrm>
          <a:prstGeom prst="line">
            <a:avLst/>
          </a:prstGeom>
          <a:noFill/>
          <a:ln w="12700">
            <a:solidFill>
              <a:srgbClr val="3399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Line 26"/>
          <p:cNvSpPr>
            <a:spLocks noChangeShapeType="1"/>
          </p:cNvSpPr>
          <p:nvPr/>
        </p:nvSpPr>
        <p:spPr bwMode="auto">
          <a:xfrm>
            <a:off x="2075950" y="4289295"/>
            <a:ext cx="2453394" cy="0"/>
          </a:xfrm>
          <a:prstGeom prst="line">
            <a:avLst/>
          </a:prstGeom>
          <a:noFill/>
          <a:ln w="12700">
            <a:solidFill>
              <a:srgbClr val="3399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Line 27"/>
          <p:cNvSpPr>
            <a:spLocks noChangeShapeType="1"/>
          </p:cNvSpPr>
          <p:nvPr/>
        </p:nvSpPr>
        <p:spPr bwMode="auto">
          <a:xfrm>
            <a:off x="2065985" y="3927345"/>
            <a:ext cx="2453394" cy="0"/>
          </a:xfrm>
          <a:prstGeom prst="line">
            <a:avLst/>
          </a:prstGeom>
          <a:noFill/>
          <a:ln w="12700">
            <a:solidFill>
              <a:srgbClr val="3399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Line 28"/>
          <p:cNvSpPr>
            <a:spLocks noChangeShapeType="1"/>
          </p:cNvSpPr>
          <p:nvPr/>
        </p:nvSpPr>
        <p:spPr bwMode="auto">
          <a:xfrm>
            <a:off x="2075950" y="3565395"/>
            <a:ext cx="2453394" cy="0"/>
          </a:xfrm>
          <a:prstGeom prst="line">
            <a:avLst/>
          </a:prstGeom>
          <a:noFill/>
          <a:ln w="12700">
            <a:solidFill>
              <a:srgbClr val="3399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Line 29"/>
          <p:cNvSpPr>
            <a:spLocks noChangeShapeType="1"/>
          </p:cNvSpPr>
          <p:nvPr/>
        </p:nvSpPr>
        <p:spPr bwMode="auto">
          <a:xfrm>
            <a:off x="2075950" y="3203445"/>
            <a:ext cx="2453394" cy="0"/>
          </a:xfrm>
          <a:prstGeom prst="line">
            <a:avLst/>
          </a:prstGeom>
          <a:noFill/>
          <a:ln w="12700">
            <a:solidFill>
              <a:srgbClr val="3399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Force/Torque on </a:t>
            </a:r>
            <a:r>
              <a:rPr lang="en-US" sz="2800" dirty="0" smtClean="0">
                <a:solidFill>
                  <a:schemeClr val="tx1"/>
                </a:solidFill>
              </a:rPr>
              <a:t>a current </a:t>
            </a:r>
            <a:r>
              <a:rPr lang="en-US" sz="2800" u="sng" dirty="0" smtClean="0">
                <a:solidFill>
                  <a:schemeClr val="tx1"/>
                </a:solidFill>
              </a:rPr>
              <a:t>Loop</a:t>
            </a:r>
            <a:r>
              <a:rPr lang="en-US" sz="2800" dirty="0" smtClean="0">
                <a:solidFill>
                  <a:schemeClr val="tx1"/>
                </a:solidFill>
              </a:rPr>
              <a:t> in a uniform magnetic field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00908" y="2093851"/>
            <a:ext cx="1980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Side view:</a:t>
            </a:r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4149265"/>
            <a:ext cx="3246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forces create a torque: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32060" y="6141490"/>
            <a:ext cx="2538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derive on board</a:t>
            </a:r>
            <a:endParaRPr lang="en-US" sz="16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2409825" y="3754592"/>
            <a:ext cx="54292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2510713" y="3838305"/>
            <a:ext cx="39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025446" y="5352614"/>
                <a:ext cx="2021451" cy="555537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𝐼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446" y="5352614"/>
                <a:ext cx="2021451" cy="5555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383714" y="3245950"/>
                <a:ext cx="2053832" cy="552331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𝐼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714" y="3245950"/>
                <a:ext cx="2053832" cy="552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5"/>
              <p:cNvSpPr txBox="1"/>
              <p:nvPr/>
            </p:nvSpPr>
            <p:spPr>
              <a:xfrm>
                <a:off x="339915" y="4182216"/>
                <a:ext cx="448841" cy="6213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</m:oMath>
                  </m:oMathPara>
                </a14:m>
                <a:endParaRPr lang="en-US" sz="36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7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5" y="4182216"/>
                <a:ext cx="448841" cy="6213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827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 autoUpdateAnimBg="0"/>
      <p:bldP spid="38" grpId="0" animBg="1"/>
      <p:bldP spid="3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0" y="0"/>
            <a:ext cx="7871791" cy="954107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Definition of the magnetic moment of a current-carrying loop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9" name="Picture 4" descr="29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0" y="1749390"/>
            <a:ext cx="5953539" cy="4315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86581" y="1095448"/>
            <a:ext cx="245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6580" y="6178032"/>
            <a:ext cx="245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11981" y="5266580"/>
                <a:ext cx="1304460" cy="555537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𝐼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981" y="5266580"/>
                <a:ext cx="1304460" cy="5555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168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Torque (i.e., twisting force) on a current carrying loop.</a:t>
            </a:r>
          </a:p>
        </p:txBody>
      </p:sp>
      <p:grpSp>
        <p:nvGrpSpPr>
          <p:cNvPr id="38916" name="Group 19"/>
          <p:cNvGrpSpPr>
            <a:grpSpLocks/>
          </p:cNvGrpSpPr>
          <p:nvPr/>
        </p:nvGrpSpPr>
        <p:grpSpPr bwMode="auto">
          <a:xfrm>
            <a:off x="1238250" y="4476750"/>
            <a:ext cx="6835775" cy="1447800"/>
            <a:chOff x="780" y="2820"/>
            <a:chExt cx="4306" cy="912"/>
          </a:xfrm>
        </p:grpSpPr>
        <p:sp>
          <p:nvSpPr>
            <p:cNvPr id="38924" name="Line 20"/>
            <p:cNvSpPr>
              <a:spLocks noChangeShapeType="1"/>
            </p:cNvSpPr>
            <p:nvPr/>
          </p:nvSpPr>
          <p:spPr bwMode="auto">
            <a:xfrm>
              <a:off x="780" y="2820"/>
              <a:ext cx="1200" cy="0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8925" name="Line 21"/>
            <p:cNvSpPr>
              <a:spLocks noChangeShapeType="1"/>
            </p:cNvSpPr>
            <p:nvPr/>
          </p:nvSpPr>
          <p:spPr bwMode="auto">
            <a:xfrm>
              <a:off x="780" y="3048"/>
              <a:ext cx="1200" cy="0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8926" name="Line 22"/>
            <p:cNvSpPr>
              <a:spLocks noChangeShapeType="1"/>
            </p:cNvSpPr>
            <p:nvPr/>
          </p:nvSpPr>
          <p:spPr bwMode="auto">
            <a:xfrm>
              <a:off x="780" y="3276"/>
              <a:ext cx="1200" cy="0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8927" name="Line 23"/>
            <p:cNvSpPr>
              <a:spLocks noChangeShapeType="1"/>
            </p:cNvSpPr>
            <p:nvPr/>
          </p:nvSpPr>
          <p:spPr bwMode="auto">
            <a:xfrm>
              <a:off x="780" y="3504"/>
              <a:ext cx="1200" cy="0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8928" name="Line 24"/>
            <p:cNvSpPr>
              <a:spLocks noChangeShapeType="1"/>
            </p:cNvSpPr>
            <p:nvPr/>
          </p:nvSpPr>
          <p:spPr bwMode="auto">
            <a:xfrm>
              <a:off x="780" y="3732"/>
              <a:ext cx="1200" cy="0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8929" name="Line 25"/>
            <p:cNvSpPr>
              <a:spLocks noChangeShapeType="1"/>
            </p:cNvSpPr>
            <p:nvPr/>
          </p:nvSpPr>
          <p:spPr bwMode="auto">
            <a:xfrm>
              <a:off x="1992" y="3732"/>
              <a:ext cx="3061" cy="0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8930" name="Line 26"/>
            <p:cNvSpPr>
              <a:spLocks noChangeShapeType="1"/>
            </p:cNvSpPr>
            <p:nvPr/>
          </p:nvSpPr>
          <p:spPr bwMode="auto">
            <a:xfrm>
              <a:off x="1992" y="3504"/>
              <a:ext cx="3061" cy="0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8931" name="Line 27"/>
            <p:cNvSpPr>
              <a:spLocks noChangeShapeType="1"/>
            </p:cNvSpPr>
            <p:nvPr/>
          </p:nvSpPr>
          <p:spPr bwMode="auto">
            <a:xfrm>
              <a:off x="1992" y="3276"/>
              <a:ext cx="3081" cy="0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8932" name="Line 28"/>
            <p:cNvSpPr>
              <a:spLocks noChangeShapeType="1"/>
            </p:cNvSpPr>
            <p:nvPr/>
          </p:nvSpPr>
          <p:spPr bwMode="auto">
            <a:xfrm>
              <a:off x="1992" y="3048"/>
              <a:ext cx="3094" cy="0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8933" name="Line 29"/>
            <p:cNvSpPr>
              <a:spLocks noChangeShapeType="1"/>
            </p:cNvSpPr>
            <p:nvPr/>
          </p:nvSpPr>
          <p:spPr bwMode="auto">
            <a:xfrm>
              <a:off x="1992" y="2820"/>
              <a:ext cx="3081" cy="0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</p:grp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493713" y="1833563"/>
            <a:ext cx="817880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FontTx/>
              <a:buChar char="•"/>
            </a:pPr>
            <a:r>
              <a:rPr kumimoji="1" lang="en-US" altLang="en-US" sz="3200" dirty="0" smtClean="0">
                <a:solidFill>
                  <a:srgbClr val="000000"/>
                </a:solidFill>
                <a:latin typeface="Tahoma" pitchFamily="34" charset="0"/>
                <a:ea typeface="MS PGothic" pitchFamily="34" charset="-128"/>
              </a:rPr>
              <a:t>We can also think of this torque in relation to a magnetic dipole moment </a:t>
            </a:r>
            <a:r>
              <a:rPr kumimoji="1" lang="en-US" altLang="en-US" sz="3200" b="1" dirty="0" smtClean="0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m</a:t>
            </a:r>
            <a:r>
              <a:rPr kumimoji="1" lang="en-US" altLang="en-US" sz="3200" dirty="0" smtClean="0">
                <a:solidFill>
                  <a:srgbClr val="000000"/>
                </a:solidFill>
                <a:latin typeface="Tahoma" pitchFamily="34" charset="0"/>
                <a:ea typeface="MS PGothic" pitchFamily="34" charset="-128"/>
              </a:rPr>
              <a:t>, where</a:t>
            </a:r>
            <a:r>
              <a:rPr kumimoji="1" lang="en-US" altLang="en-US" sz="3200" dirty="0" smtClean="0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 </a:t>
            </a:r>
            <a:r>
              <a:rPr kumimoji="1" lang="en-US" altLang="en-US" sz="3200" b="1" dirty="0" smtClean="0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m</a:t>
            </a:r>
            <a:r>
              <a:rPr kumimoji="1" lang="en-US" altLang="en-US" sz="3200" dirty="0" smtClean="0">
                <a:solidFill>
                  <a:srgbClr val="000000"/>
                </a:solidFill>
                <a:latin typeface="Tahoma" pitchFamily="34" charset="0"/>
                <a:ea typeface="MS PGothic" pitchFamily="34" charset="-128"/>
              </a:rPr>
              <a:t>=I</a:t>
            </a:r>
            <a:r>
              <a:rPr kumimoji="1" lang="en-US" altLang="en-US" sz="3200" b="1" dirty="0" smtClean="0">
                <a:solidFill>
                  <a:srgbClr val="000000"/>
                </a:solidFill>
                <a:latin typeface="Tahoma" pitchFamily="34" charset="0"/>
                <a:ea typeface="MS PGothic" pitchFamily="34" charset="-128"/>
              </a:rPr>
              <a:t>A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FontTx/>
              <a:buChar char="•"/>
            </a:pPr>
            <a:r>
              <a:rPr kumimoji="1" lang="en-US" altLang="en-US" sz="3200" dirty="0" smtClean="0">
                <a:solidFill>
                  <a:srgbClr val="000000"/>
                </a:solidFill>
                <a:latin typeface="Tahoma" pitchFamily="34" charset="0"/>
                <a:ea typeface="MS PGothic" pitchFamily="34" charset="-128"/>
              </a:rPr>
              <a:t>Then </a:t>
            </a:r>
          </a:p>
        </p:txBody>
      </p:sp>
      <p:sp>
        <p:nvSpPr>
          <p:cNvPr id="38918" name="Line 30"/>
          <p:cNvSpPr>
            <a:spLocks noChangeShapeType="1"/>
          </p:cNvSpPr>
          <p:nvPr/>
        </p:nvSpPr>
        <p:spPr bwMode="auto">
          <a:xfrm>
            <a:off x="939800" y="292100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5400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8919" name="Line 33"/>
          <p:cNvSpPr>
            <a:spLocks noChangeShapeType="1"/>
          </p:cNvSpPr>
          <p:nvPr/>
        </p:nvSpPr>
        <p:spPr bwMode="auto">
          <a:xfrm>
            <a:off x="1739900" y="287020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5400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3045" y="4882747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4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34738" y="4836880"/>
            <a:ext cx="649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424600" y="4286738"/>
            <a:ext cx="2684870" cy="1637812"/>
            <a:chOff x="4687092" y="3119131"/>
            <a:chExt cx="2684870" cy="1637812"/>
          </a:xfrm>
        </p:grpSpPr>
        <p:sp>
          <p:nvSpPr>
            <p:cNvPr id="37" name="TextBox 36"/>
            <p:cNvSpPr txBox="1"/>
            <p:nvPr/>
          </p:nvSpPr>
          <p:spPr>
            <a:xfrm>
              <a:off x="5414645" y="4295278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73590" y="3162354"/>
              <a:ext cx="347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Line 4"/>
            <p:cNvSpPr>
              <a:spLocks noChangeShapeType="1"/>
            </p:cNvSpPr>
            <p:nvPr/>
          </p:nvSpPr>
          <p:spPr bwMode="auto">
            <a:xfrm rot="21484119" flipV="1">
              <a:off x="5739605" y="3525531"/>
              <a:ext cx="762000" cy="85725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grpSp>
          <p:nvGrpSpPr>
            <p:cNvPr id="40" name="Group 5"/>
            <p:cNvGrpSpPr>
              <a:grpSpLocks/>
            </p:cNvGrpSpPr>
            <p:nvPr/>
          </p:nvGrpSpPr>
          <p:grpSpPr bwMode="auto">
            <a:xfrm rot="7747716" flipV="1">
              <a:off x="5906835" y="2668422"/>
              <a:ext cx="607303" cy="2322950"/>
              <a:chOff x="2552" y="3512"/>
              <a:chExt cx="536" cy="2049"/>
            </a:xfrm>
          </p:grpSpPr>
          <p:sp>
            <p:nvSpPr>
              <p:cNvPr id="41" name="Oval 6"/>
              <p:cNvSpPr>
                <a:spLocks noChangeArrowheads="1"/>
              </p:cNvSpPr>
              <p:nvPr/>
            </p:nvSpPr>
            <p:spPr bwMode="auto">
              <a:xfrm>
                <a:off x="2896" y="351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2" name="Oval 7"/>
              <p:cNvSpPr>
                <a:spLocks noChangeArrowheads="1"/>
              </p:cNvSpPr>
              <p:nvPr/>
            </p:nvSpPr>
            <p:spPr bwMode="auto">
              <a:xfrm>
                <a:off x="2968" y="358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3" name="Text Box 8"/>
              <p:cNvSpPr txBox="1">
                <a:spLocks noChangeArrowheads="1"/>
              </p:cNvSpPr>
              <p:nvPr/>
            </p:nvSpPr>
            <p:spPr bwMode="auto">
              <a:xfrm>
                <a:off x="2552" y="5211"/>
                <a:ext cx="336" cy="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I</a:t>
                </a:r>
              </a:p>
            </p:txBody>
          </p:sp>
        </p:grpSp>
        <p:grpSp>
          <p:nvGrpSpPr>
            <p:cNvPr id="44" name="Group 9"/>
            <p:cNvGrpSpPr>
              <a:grpSpLocks/>
            </p:cNvGrpSpPr>
            <p:nvPr/>
          </p:nvGrpSpPr>
          <p:grpSpPr bwMode="auto">
            <a:xfrm rot="7747716" flipV="1">
              <a:off x="5572124" y="2862749"/>
              <a:ext cx="590550" cy="2360613"/>
              <a:chOff x="2848" y="-124"/>
              <a:chExt cx="521" cy="2083"/>
            </a:xfrm>
          </p:grpSpPr>
          <p:sp>
            <p:nvSpPr>
              <p:cNvPr id="45" name="Oval 10"/>
              <p:cNvSpPr>
                <a:spLocks noChangeArrowheads="1"/>
              </p:cNvSpPr>
              <p:nvPr/>
            </p:nvSpPr>
            <p:spPr bwMode="auto">
              <a:xfrm>
                <a:off x="2848" y="1767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6" name="Text Box 11"/>
              <p:cNvSpPr txBox="1">
                <a:spLocks noChangeArrowheads="1"/>
              </p:cNvSpPr>
              <p:nvPr/>
            </p:nvSpPr>
            <p:spPr bwMode="auto">
              <a:xfrm>
                <a:off x="3033" y="-124"/>
                <a:ext cx="336" cy="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smtClean="0">
                    <a:solidFill>
                      <a:srgbClr val="000000"/>
                    </a:solidFill>
                    <a:latin typeface="Times New Roman" pitchFamily="18" charset="0"/>
                  </a:rPr>
                  <a:t>I</a:t>
                </a:r>
                <a:endParaRPr lang="en-US" altLang="en-US" sz="2000" smtClean="0">
                  <a:solidFill>
                    <a:srgbClr val="3399FF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7" name="Group 12"/>
              <p:cNvGrpSpPr>
                <a:grpSpLocks/>
              </p:cNvGrpSpPr>
              <p:nvPr/>
            </p:nvGrpSpPr>
            <p:grpSpPr bwMode="auto">
              <a:xfrm>
                <a:off x="2896" y="1815"/>
                <a:ext cx="96" cy="96"/>
                <a:chOff x="3700" y="1263"/>
                <a:chExt cx="96" cy="96"/>
              </a:xfrm>
            </p:grpSpPr>
            <p:sp>
              <p:nvSpPr>
                <p:cNvPr id="48" name="Line 13"/>
                <p:cNvSpPr>
                  <a:spLocks noChangeShapeType="1"/>
                </p:cNvSpPr>
                <p:nvPr/>
              </p:nvSpPr>
              <p:spPr bwMode="auto">
                <a:xfrm>
                  <a:off x="3700" y="1263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5400" smtClean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49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3700" y="1263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5400" smtClean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endParaRPr>
                </a:p>
              </p:txBody>
            </p:sp>
          </p:grpSp>
        </p:grpSp>
        <p:sp>
          <p:nvSpPr>
            <p:cNvPr id="50" name="Line 15"/>
            <p:cNvSpPr>
              <a:spLocks noChangeShapeType="1"/>
            </p:cNvSpPr>
            <p:nvPr/>
          </p:nvSpPr>
          <p:spPr bwMode="auto">
            <a:xfrm rot="7747716" flipV="1">
              <a:off x="6090442" y="2977844"/>
              <a:ext cx="0" cy="1822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51" name="Line 16"/>
            <p:cNvSpPr>
              <a:spLocks noChangeShapeType="1"/>
            </p:cNvSpPr>
            <p:nvPr/>
          </p:nvSpPr>
          <p:spPr bwMode="auto">
            <a:xfrm rot="7747716" flipV="1">
              <a:off x="6004717" y="3084206"/>
              <a:ext cx="0" cy="1822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52" name="Line 17"/>
            <p:cNvSpPr>
              <a:spLocks noChangeShapeType="1"/>
            </p:cNvSpPr>
            <p:nvPr/>
          </p:nvSpPr>
          <p:spPr bwMode="auto">
            <a:xfrm rot="7747716" flipV="1">
              <a:off x="6030911" y="3583475"/>
              <a:ext cx="0" cy="6937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53" name="Rectangle 35"/>
            <p:cNvSpPr>
              <a:spLocks noChangeArrowheads="1"/>
            </p:cNvSpPr>
            <p:nvPr/>
          </p:nvSpPr>
          <p:spPr bwMode="auto">
            <a:xfrm>
              <a:off x="5878877" y="3119131"/>
              <a:ext cx="388938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en-US" sz="2800" b="1" dirty="0" smtClean="0">
                  <a:solidFill>
                    <a:srgbClr val="FF3300"/>
                  </a:solidFill>
                  <a:latin typeface="Symbol" pitchFamily="18" charset="2"/>
                  <a:ea typeface="MS PGothic" pitchFamily="34" charset="-128"/>
                </a:rPr>
                <a:t>m</a:t>
              </a:r>
              <a:endParaRPr kumimoji="1" lang="en-US" sz="2800" b="1" dirty="0" smtClean="0">
                <a:solidFill>
                  <a:srgbClr val="FF3300"/>
                </a:solidFill>
                <a:latin typeface="Symbol" pitchFamily="18" charset="2"/>
                <a:ea typeface="MS PGothic" pitchFamily="34" charset="-128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299832" y="6463094"/>
            <a:ext cx="6774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The current loop turns clockwise 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6" name="Straight Arrow Connector 5"/>
          <p:cNvCxnSpPr>
            <a:stCxn id="41" idx="2"/>
          </p:cNvCxnSpPr>
          <p:nvPr/>
        </p:nvCxnSpPr>
        <p:spPr bwMode="auto">
          <a:xfrm flipV="1">
            <a:off x="4077088" y="3920359"/>
            <a:ext cx="422253" cy="4796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rot="10800000" flipV="1">
            <a:off x="5054995" y="5832961"/>
            <a:ext cx="422253" cy="4796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4488484" y="3588905"/>
            <a:ext cx="1156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en-US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23951" y="5992600"/>
            <a:ext cx="1156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en-US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046724" y="3375106"/>
                <a:ext cx="1824666" cy="552331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724" y="3375106"/>
                <a:ext cx="1824666" cy="552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333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 autoUpdateAnimBg="0"/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1" y="263609"/>
            <a:ext cx="8452680" cy="1143000"/>
          </a:xfrm>
          <a:solidFill>
            <a:srgbClr val="FF9999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Midterm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4000" y="1798684"/>
                <a:ext cx="8667578" cy="4731792"/>
              </a:xfrm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 smtClean="0"/>
                  <a:t>Mon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day, </a:t>
                </a:r>
                <a:r>
                  <a:rPr lang="en-US" sz="2400" dirty="0" smtClean="0"/>
                  <a:t>April 1, in-class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endParaRPr lang="en-US" sz="2400" dirty="0"/>
              </a:p>
              <a:p>
                <a:pPr marL="285750" lvl="1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Material: 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marL="1260475" lvl="1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Part of chapter 25 (homework 25.3;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 smtClean="0"/>
                  <a:t>, and potential </a:t>
                </a:r>
                <a:r>
                  <a:rPr lang="en-US" sz="2000" dirty="0"/>
                  <a:t>in conductors</a:t>
                </a:r>
                <a:r>
                  <a:rPr lang="en-US" sz="2000" dirty="0" smtClean="0"/>
                  <a:t>)</a:t>
                </a:r>
              </a:p>
              <a:p>
                <a:pPr marL="1260475" lvl="1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Chapters 26 </a:t>
                </a:r>
                <a:r>
                  <a:rPr lang="en-US" sz="2000" dirty="0">
                    <a:solidFill>
                      <a:schemeClr val="tx1"/>
                    </a:solidFill>
                  </a:rPr>
                  <a:t>–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28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400" dirty="0" smtClean="0"/>
                  <a:t>Same format as midterm 1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Review session on </a:t>
                </a:r>
                <a:r>
                  <a:rPr lang="en-US" sz="2400" dirty="0" smtClean="0"/>
                  <a:t>Sun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day, </a:t>
                </a:r>
                <a:r>
                  <a:rPr lang="en-US" sz="2400" dirty="0" smtClean="0"/>
                  <a:t>March 31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, 4:00 pm – 6:00 pm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400" dirty="0" smtClean="0"/>
                  <a:t>May post practice test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000" y="1798684"/>
                <a:ext cx="8667578" cy="4731792"/>
              </a:xfrm>
              <a:blipFill>
                <a:blip r:embed="rId2"/>
                <a:stretch>
                  <a:fillRect l="-985" t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562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Torque (i.e., twisting force) on a current carrying loop.</a:t>
            </a:r>
          </a:p>
        </p:txBody>
      </p:sp>
      <p:sp>
        <p:nvSpPr>
          <p:cNvPr id="40963" name="Line 4"/>
          <p:cNvSpPr>
            <a:spLocks noChangeShapeType="1"/>
          </p:cNvSpPr>
          <p:nvPr/>
        </p:nvSpPr>
        <p:spPr bwMode="auto">
          <a:xfrm rot="2925369" flipV="1">
            <a:off x="3883888" y="4670425"/>
            <a:ext cx="762000" cy="85725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400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40964" name="Group 5"/>
          <p:cNvGrpSpPr>
            <a:grpSpLocks/>
          </p:cNvGrpSpPr>
          <p:nvPr/>
        </p:nvGrpSpPr>
        <p:grpSpPr bwMode="auto">
          <a:xfrm rot="10788966" flipV="1">
            <a:off x="3760063" y="3929063"/>
            <a:ext cx="569913" cy="2244725"/>
            <a:chOff x="2896" y="3512"/>
            <a:chExt cx="503" cy="1980"/>
          </a:xfrm>
        </p:grpSpPr>
        <p:sp>
          <p:nvSpPr>
            <p:cNvPr id="40985" name="Oval 6"/>
            <p:cNvSpPr>
              <a:spLocks noChangeArrowheads="1"/>
            </p:cNvSpPr>
            <p:nvPr/>
          </p:nvSpPr>
          <p:spPr bwMode="auto">
            <a:xfrm>
              <a:off x="2896" y="3512"/>
              <a:ext cx="192" cy="1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5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40986" name="Oval 7"/>
            <p:cNvSpPr>
              <a:spLocks noChangeArrowheads="1"/>
            </p:cNvSpPr>
            <p:nvPr/>
          </p:nvSpPr>
          <p:spPr bwMode="auto">
            <a:xfrm>
              <a:off x="2968" y="3584"/>
              <a:ext cx="48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5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40987" name="Text Box 8"/>
            <p:cNvSpPr txBox="1">
              <a:spLocks noChangeArrowheads="1"/>
            </p:cNvSpPr>
            <p:nvPr/>
          </p:nvSpPr>
          <p:spPr bwMode="auto">
            <a:xfrm>
              <a:off x="3063" y="5142"/>
              <a:ext cx="336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smtClean="0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</a:p>
          </p:txBody>
        </p:sp>
      </p:grpSp>
      <p:grpSp>
        <p:nvGrpSpPr>
          <p:cNvPr id="40965" name="Group 9"/>
          <p:cNvGrpSpPr>
            <a:grpSpLocks/>
          </p:cNvGrpSpPr>
          <p:nvPr/>
        </p:nvGrpSpPr>
        <p:grpSpPr bwMode="auto">
          <a:xfrm rot="10788966" flipV="1">
            <a:off x="3739426" y="3779838"/>
            <a:ext cx="590550" cy="2360612"/>
            <a:chOff x="2848" y="-124"/>
            <a:chExt cx="521" cy="2083"/>
          </a:xfrm>
        </p:grpSpPr>
        <p:sp>
          <p:nvSpPr>
            <p:cNvPr id="40980" name="Oval 10"/>
            <p:cNvSpPr>
              <a:spLocks noChangeArrowheads="1"/>
            </p:cNvSpPr>
            <p:nvPr/>
          </p:nvSpPr>
          <p:spPr bwMode="auto">
            <a:xfrm>
              <a:off x="2848" y="1767"/>
              <a:ext cx="192" cy="1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5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40981" name="Text Box 11"/>
            <p:cNvSpPr txBox="1">
              <a:spLocks noChangeArrowheads="1"/>
            </p:cNvSpPr>
            <p:nvPr/>
          </p:nvSpPr>
          <p:spPr bwMode="auto">
            <a:xfrm>
              <a:off x="3033" y="-124"/>
              <a:ext cx="336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smtClean="0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  <a:endParaRPr lang="en-US" altLang="en-US" sz="2000" smtClean="0">
                <a:solidFill>
                  <a:srgbClr val="3399FF"/>
                </a:solidFill>
                <a:latin typeface="Times New Roman" pitchFamily="18" charset="0"/>
              </a:endParaRPr>
            </a:p>
          </p:txBody>
        </p:sp>
        <p:grpSp>
          <p:nvGrpSpPr>
            <p:cNvPr id="40982" name="Group 12"/>
            <p:cNvGrpSpPr>
              <a:grpSpLocks/>
            </p:cNvGrpSpPr>
            <p:nvPr/>
          </p:nvGrpSpPr>
          <p:grpSpPr bwMode="auto">
            <a:xfrm>
              <a:off x="2896" y="1815"/>
              <a:ext cx="96" cy="96"/>
              <a:chOff x="3700" y="1263"/>
              <a:chExt cx="96" cy="96"/>
            </a:xfrm>
          </p:grpSpPr>
          <p:sp>
            <p:nvSpPr>
              <p:cNvPr id="40983" name="Line 13"/>
              <p:cNvSpPr>
                <a:spLocks noChangeShapeType="1"/>
              </p:cNvSpPr>
              <p:nvPr/>
            </p:nvSpPr>
            <p:spPr bwMode="auto">
              <a:xfrm>
                <a:off x="3700" y="1263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0984" name="Line 14"/>
              <p:cNvSpPr>
                <a:spLocks noChangeShapeType="1"/>
              </p:cNvSpPr>
              <p:nvPr/>
            </p:nvSpPr>
            <p:spPr bwMode="auto">
              <a:xfrm flipH="1">
                <a:off x="3700" y="1263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</p:grpSp>
      </p:grpSp>
      <p:sp>
        <p:nvSpPr>
          <p:cNvPr id="40966" name="Line 15"/>
          <p:cNvSpPr>
            <a:spLocks noChangeShapeType="1"/>
          </p:cNvSpPr>
          <p:nvPr/>
        </p:nvSpPr>
        <p:spPr bwMode="auto">
          <a:xfrm rot="10788966" flipV="1">
            <a:off x="4295051" y="4124325"/>
            <a:ext cx="0" cy="1822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400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0967" name="Line 16"/>
          <p:cNvSpPr>
            <a:spLocks noChangeShapeType="1"/>
          </p:cNvSpPr>
          <p:nvPr/>
        </p:nvSpPr>
        <p:spPr bwMode="auto">
          <a:xfrm rot="10788966" flipV="1">
            <a:off x="4158526" y="4124325"/>
            <a:ext cx="0" cy="1822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400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0968" name="Line 17"/>
          <p:cNvSpPr>
            <a:spLocks noChangeShapeType="1"/>
          </p:cNvSpPr>
          <p:nvPr/>
        </p:nvSpPr>
        <p:spPr bwMode="auto">
          <a:xfrm rot="10788966" flipV="1">
            <a:off x="4226788" y="4667250"/>
            <a:ext cx="0" cy="693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400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40969" name="Group 18"/>
          <p:cNvGrpSpPr>
            <a:grpSpLocks/>
          </p:cNvGrpSpPr>
          <p:nvPr/>
        </p:nvGrpSpPr>
        <p:grpSpPr bwMode="auto">
          <a:xfrm>
            <a:off x="718700" y="4476750"/>
            <a:ext cx="7486650" cy="1447800"/>
            <a:chOff x="780" y="2820"/>
            <a:chExt cx="4716" cy="912"/>
          </a:xfrm>
        </p:grpSpPr>
        <p:sp>
          <p:nvSpPr>
            <p:cNvPr id="40970" name="Line 19"/>
            <p:cNvSpPr>
              <a:spLocks noChangeShapeType="1"/>
            </p:cNvSpPr>
            <p:nvPr/>
          </p:nvSpPr>
          <p:spPr bwMode="auto">
            <a:xfrm>
              <a:off x="780" y="2820"/>
              <a:ext cx="1200" cy="0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40971" name="Line 20"/>
            <p:cNvSpPr>
              <a:spLocks noChangeShapeType="1"/>
            </p:cNvSpPr>
            <p:nvPr/>
          </p:nvSpPr>
          <p:spPr bwMode="auto">
            <a:xfrm>
              <a:off x="780" y="3048"/>
              <a:ext cx="1200" cy="0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40972" name="Line 21"/>
            <p:cNvSpPr>
              <a:spLocks noChangeShapeType="1"/>
            </p:cNvSpPr>
            <p:nvPr/>
          </p:nvSpPr>
          <p:spPr bwMode="auto">
            <a:xfrm>
              <a:off x="780" y="3276"/>
              <a:ext cx="1200" cy="0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40973" name="Line 22"/>
            <p:cNvSpPr>
              <a:spLocks noChangeShapeType="1"/>
            </p:cNvSpPr>
            <p:nvPr/>
          </p:nvSpPr>
          <p:spPr bwMode="auto">
            <a:xfrm>
              <a:off x="780" y="3504"/>
              <a:ext cx="1200" cy="0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40974" name="Line 23"/>
            <p:cNvSpPr>
              <a:spLocks noChangeShapeType="1"/>
            </p:cNvSpPr>
            <p:nvPr/>
          </p:nvSpPr>
          <p:spPr bwMode="auto">
            <a:xfrm>
              <a:off x="780" y="3732"/>
              <a:ext cx="1200" cy="0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40975" name="Line 24"/>
            <p:cNvSpPr>
              <a:spLocks noChangeShapeType="1"/>
            </p:cNvSpPr>
            <p:nvPr/>
          </p:nvSpPr>
          <p:spPr bwMode="auto">
            <a:xfrm>
              <a:off x="1992" y="3732"/>
              <a:ext cx="3504" cy="0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40976" name="Line 25"/>
            <p:cNvSpPr>
              <a:spLocks noChangeShapeType="1"/>
            </p:cNvSpPr>
            <p:nvPr/>
          </p:nvSpPr>
          <p:spPr bwMode="auto">
            <a:xfrm>
              <a:off x="1992" y="3504"/>
              <a:ext cx="3504" cy="0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40977" name="Line 26"/>
            <p:cNvSpPr>
              <a:spLocks noChangeShapeType="1"/>
            </p:cNvSpPr>
            <p:nvPr/>
          </p:nvSpPr>
          <p:spPr bwMode="auto">
            <a:xfrm>
              <a:off x="1992" y="3276"/>
              <a:ext cx="3504" cy="0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40978" name="Line 27"/>
            <p:cNvSpPr>
              <a:spLocks noChangeShapeType="1"/>
            </p:cNvSpPr>
            <p:nvPr/>
          </p:nvSpPr>
          <p:spPr bwMode="auto">
            <a:xfrm>
              <a:off x="1992" y="3048"/>
              <a:ext cx="3504" cy="0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40979" name="Line 28"/>
            <p:cNvSpPr>
              <a:spLocks noChangeShapeType="1"/>
            </p:cNvSpPr>
            <p:nvPr/>
          </p:nvSpPr>
          <p:spPr bwMode="auto">
            <a:xfrm>
              <a:off x="1992" y="2820"/>
              <a:ext cx="3504" cy="0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35616" y="4882747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4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34738" y="4836880"/>
            <a:ext cx="649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15170" y="48423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24801" y="4892628"/>
            <a:ext cx="34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04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Electric Motor:</a:t>
            </a:r>
          </a:p>
        </p:txBody>
      </p:sp>
      <p:grpSp>
        <p:nvGrpSpPr>
          <p:cNvPr id="47107" name="Group 3"/>
          <p:cNvGrpSpPr>
            <a:grpSpLocks/>
          </p:cNvGrpSpPr>
          <p:nvPr/>
        </p:nvGrpSpPr>
        <p:grpSpPr bwMode="auto">
          <a:xfrm rot="278388">
            <a:off x="4037013" y="2481263"/>
            <a:ext cx="1160462" cy="3349625"/>
            <a:chOff x="2543" y="1599"/>
            <a:chExt cx="731" cy="2110"/>
          </a:xfrm>
        </p:grpSpPr>
        <p:sp>
          <p:nvSpPr>
            <p:cNvPr id="47131" name="Line 4"/>
            <p:cNvSpPr>
              <a:spLocks noChangeShapeType="1"/>
            </p:cNvSpPr>
            <p:nvPr/>
          </p:nvSpPr>
          <p:spPr bwMode="auto">
            <a:xfrm rot="2925369" flipV="1">
              <a:off x="2764" y="2414"/>
              <a:ext cx="480" cy="54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grpSp>
          <p:nvGrpSpPr>
            <p:cNvPr id="47132" name="Group 5"/>
            <p:cNvGrpSpPr>
              <a:grpSpLocks/>
            </p:cNvGrpSpPr>
            <p:nvPr/>
          </p:nvGrpSpPr>
          <p:grpSpPr bwMode="auto">
            <a:xfrm rot="10788966" flipV="1">
              <a:off x="2554" y="1599"/>
              <a:ext cx="536" cy="250"/>
              <a:chOff x="2896" y="3495"/>
              <a:chExt cx="508" cy="237"/>
            </a:xfrm>
          </p:grpSpPr>
          <p:sp>
            <p:nvSpPr>
              <p:cNvPr id="47141" name="Oval 6"/>
              <p:cNvSpPr>
                <a:spLocks noChangeArrowheads="1"/>
              </p:cNvSpPr>
              <p:nvPr/>
            </p:nvSpPr>
            <p:spPr bwMode="auto">
              <a:xfrm>
                <a:off x="2896" y="351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7142" name="Oval 7"/>
              <p:cNvSpPr>
                <a:spLocks noChangeArrowheads="1"/>
              </p:cNvSpPr>
              <p:nvPr/>
            </p:nvSpPr>
            <p:spPr bwMode="auto">
              <a:xfrm>
                <a:off x="2968" y="358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7143" name="Text Box 8"/>
              <p:cNvSpPr txBox="1">
                <a:spLocks noChangeArrowheads="1"/>
              </p:cNvSpPr>
              <p:nvPr/>
            </p:nvSpPr>
            <p:spPr bwMode="auto">
              <a:xfrm>
                <a:off x="3067" y="3495"/>
                <a:ext cx="337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altLang="en-US" sz="20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47133" name="Group 9"/>
            <p:cNvGrpSpPr>
              <a:grpSpLocks/>
            </p:cNvGrpSpPr>
            <p:nvPr/>
          </p:nvGrpSpPr>
          <p:grpSpPr bwMode="auto">
            <a:xfrm rot="10788966" flipV="1">
              <a:off x="2543" y="3459"/>
              <a:ext cx="547" cy="250"/>
              <a:chOff x="2848" y="1752"/>
              <a:chExt cx="518" cy="237"/>
            </a:xfrm>
          </p:grpSpPr>
          <p:sp>
            <p:nvSpPr>
              <p:cNvPr id="47136" name="Oval 10"/>
              <p:cNvSpPr>
                <a:spLocks noChangeArrowheads="1"/>
              </p:cNvSpPr>
              <p:nvPr/>
            </p:nvSpPr>
            <p:spPr bwMode="auto">
              <a:xfrm>
                <a:off x="2848" y="1767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7137" name="Text Box 11"/>
              <p:cNvSpPr txBox="1">
                <a:spLocks noChangeArrowheads="1"/>
              </p:cNvSpPr>
              <p:nvPr/>
            </p:nvSpPr>
            <p:spPr bwMode="auto">
              <a:xfrm>
                <a:off x="3030" y="1752"/>
                <a:ext cx="336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altLang="en-US" sz="2000" smtClean="0">
                  <a:solidFill>
                    <a:srgbClr val="3399FF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7138" name="Group 12"/>
              <p:cNvGrpSpPr>
                <a:grpSpLocks/>
              </p:cNvGrpSpPr>
              <p:nvPr/>
            </p:nvGrpSpPr>
            <p:grpSpPr bwMode="auto">
              <a:xfrm>
                <a:off x="2896" y="1815"/>
                <a:ext cx="96" cy="96"/>
                <a:chOff x="3700" y="1263"/>
                <a:chExt cx="96" cy="96"/>
              </a:xfrm>
            </p:grpSpPr>
            <p:sp>
              <p:nvSpPr>
                <p:cNvPr id="47139" name="Line 13"/>
                <p:cNvSpPr>
                  <a:spLocks noChangeShapeType="1"/>
                </p:cNvSpPr>
                <p:nvPr/>
              </p:nvSpPr>
              <p:spPr bwMode="auto">
                <a:xfrm>
                  <a:off x="3700" y="1263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5400" smtClean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47140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3700" y="1263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5400" smtClean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endParaRPr>
                </a:p>
              </p:txBody>
            </p:sp>
          </p:grpSp>
        </p:grpSp>
        <p:sp>
          <p:nvSpPr>
            <p:cNvPr id="47134" name="Line 15"/>
            <p:cNvSpPr>
              <a:spLocks noChangeShapeType="1"/>
            </p:cNvSpPr>
            <p:nvPr/>
          </p:nvSpPr>
          <p:spPr bwMode="auto">
            <a:xfrm rot="10788966" flipV="1">
              <a:off x="3046" y="1799"/>
              <a:ext cx="0" cy="16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47135" name="Line 16"/>
            <p:cNvSpPr>
              <a:spLocks noChangeShapeType="1"/>
            </p:cNvSpPr>
            <p:nvPr/>
          </p:nvSpPr>
          <p:spPr bwMode="auto">
            <a:xfrm rot="10788966" flipV="1">
              <a:off x="2919" y="1798"/>
              <a:ext cx="0" cy="17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</p:grpSp>
      <p:grpSp>
        <p:nvGrpSpPr>
          <p:cNvPr id="47108" name="Group 17"/>
          <p:cNvGrpSpPr>
            <a:grpSpLocks/>
          </p:cNvGrpSpPr>
          <p:nvPr/>
        </p:nvGrpSpPr>
        <p:grpSpPr bwMode="auto">
          <a:xfrm>
            <a:off x="1047750" y="2552700"/>
            <a:ext cx="7486650" cy="3295650"/>
            <a:chOff x="660" y="1920"/>
            <a:chExt cx="4716" cy="2076"/>
          </a:xfrm>
        </p:grpSpPr>
        <p:grpSp>
          <p:nvGrpSpPr>
            <p:cNvPr id="47109" name="Group 18"/>
            <p:cNvGrpSpPr>
              <a:grpSpLocks/>
            </p:cNvGrpSpPr>
            <p:nvPr/>
          </p:nvGrpSpPr>
          <p:grpSpPr bwMode="auto">
            <a:xfrm>
              <a:off x="660" y="1920"/>
              <a:ext cx="4716" cy="912"/>
              <a:chOff x="780" y="2820"/>
              <a:chExt cx="4716" cy="912"/>
            </a:xfrm>
          </p:grpSpPr>
          <p:sp>
            <p:nvSpPr>
              <p:cNvPr id="47121" name="Line 19"/>
              <p:cNvSpPr>
                <a:spLocks noChangeShapeType="1"/>
              </p:cNvSpPr>
              <p:nvPr/>
            </p:nvSpPr>
            <p:spPr bwMode="auto">
              <a:xfrm>
                <a:off x="780" y="2820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7122" name="Line 20"/>
              <p:cNvSpPr>
                <a:spLocks noChangeShapeType="1"/>
              </p:cNvSpPr>
              <p:nvPr/>
            </p:nvSpPr>
            <p:spPr bwMode="auto">
              <a:xfrm>
                <a:off x="780" y="3048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7123" name="Line 21"/>
              <p:cNvSpPr>
                <a:spLocks noChangeShapeType="1"/>
              </p:cNvSpPr>
              <p:nvPr/>
            </p:nvSpPr>
            <p:spPr bwMode="auto">
              <a:xfrm>
                <a:off x="780" y="3276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7124" name="Line 22"/>
              <p:cNvSpPr>
                <a:spLocks noChangeShapeType="1"/>
              </p:cNvSpPr>
              <p:nvPr/>
            </p:nvSpPr>
            <p:spPr bwMode="auto">
              <a:xfrm>
                <a:off x="780" y="3504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7125" name="Line 23"/>
              <p:cNvSpPr>
                <a:spLocks noChangeShapeType="1"/>
              </p:cNvSpPr>
              <p:nvPr/>
            </p:nvSpPr>
            <p:spPr bwMode="auto">
              <a:xfrm>
                <a:off x="780" y="3732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7126" name="Line 24"/>
              <p:cNvSpPr>
                <a:spLocks noChangeShapeType="1"/>
              </p:cNvSpPr>
              <p:nvPr/>
            </p:nvSpPr>
            <p:spPr bwMode="auto">
              <a:xfrm>
                <a:off x="1992" y="3732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7127" name="Line 25"/>
              <p:cNvSpPr>
                <a:spLocks noChangeShapeType="1"/>
              </p:cNvSpPr>
              <p:nvPr/>
            </p:nvSpPr>
            <p:spPr bwMode="auto">
              <a:xfrm>
                <a:off x="1992" y="3504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7128" name="Line 26"/>
              <p:cNvSpPr>
                <a:spLocks noChangeShapeType="1"/>
              </p:cNvSpPr>
              <p:nvPr/>
            </p:nvSpPr>
            <p:spPr bwMode="auto">
              <a:xfrm>
                <a:off x="1992" y="3276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7129" name="Line 27"/>
              <p:cNvSpPr>
                <a:spLocks noChangeShapeType="1"/>
              </p:cNvSpPr>
              <p:nvPr/>
            </p:nvSpPr>
            <p:spPr bwMode="auto">
              <a:xfrm>
                <a:off x="1992" y="3048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7130" name="Line 28"/>
              <p:cNvSpPr>
                <a:spLocks noChangeShapeType="1"/>
              </p:cNvSpPr>
              <p:nvPr/>
            </p:nvSpPr>
            <p:spPr bwMode="auto">
              <a:xfrm>
                <a:off x="1992" y="2820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47110" name="Group 29"/>
            <p:cNvGrpSpPr>
              <a:grpSpLocks/>
            </p:cNvGrpSpPr>
            <p:nvPr/>
          </p:nvGrpSpPr>
          <p:grpSpPr bwMode="auto">
            <a:xfrm>
              <a:off x="660" y="3084"/>
              <a:ext cx="4716" cy="912"/>
              <a:chOff x="780" y="2820"/>
              <a:chExt cx="4716" cy="912"/>
            </a:xfrm>
          </p:grpSpPr>
          <p:sp>
            <p:nvSpPr>
              <p:cNvPr id="47111" name="Line 30"/>
              <p:cNvSpPr>
                <a:spLocks noChangeShapeType="1"/>
              </p:cNvSpPr>
              <p:nvPr/>
            </p:nvSpPr>
            <p:spPr bwMode="auto">
              <a:xfrm>
                <a:off x="780" y="2820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7112" name="Line 31"/>
              <p:cNvSpPr>
                <a:spLocks noChangeShapeType="1"/>
              </p:cNvSpPr>
              <p:nvPr/>
            </p:nvSpPr>
            <p:spPr bwMode="auto">
              <a:xfrm>
                <a:off x="780" y="3048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7113" name="Line 32"/>
              <p:cNvSpPr>
                <a:spLocks noChangeShapeType="1"/>
              </p:cNvSpPr>
              <p:nvPr/>
            </p:nvSpPr>
            <p:spPr bwMode="auto">
              <a:xfrm>
                <a:off x="780" y="3276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7114" name="Line 33"/>
              <p:cNvSpPr>
                <a:spLocks noChangeShapeType="1"/>
              </p:cNvSpPr>
              <p:nvPr/>
            </p:nvSpPr>
            <p:spPr bwMode="auto">
              <a:xfrm>
                <a:off x="780" y="3504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7115" name="Line 34"/>
              <p:cNvSpPr>
                <a:spLocks noChangeShapeType="1"/>
              </p:cNvSpPr>
              <p:nvPr/>
            </p:nvSpPr>
            <p:spPr bwMode="auto">
              <a:xfrm>
                <a:off x="780" y="3732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7116" name="Line 35"/>
              <p:cNvSpPr>
                <a:spLocks noChangeShapeType="1"/>
              </p:cNvSpPr>
              <p:nvPr/>
            </p:nvSpPr>
            <p:spPr bwMode="auto">
              <a:xfrm>
                <a:off x="1992" y="3732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7117" name="Line 36"/>
              <p:cNvSpPr>
                <a:spLocks noChangeShapeType="1"/>
              </p:cNvSpPr>
              <p:nvPr/>
            </p:nvSpPr>
            <p:spPr bwMode="auto">
              <a:xfrm>
                <a:off x="1992" y="3504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7118" name="Line 37"/>
              <p:cNvSpPr>
                <a:spLocks noChangeShapeType="1"/>
              </p:cNvSpPr>
              <p:nvPr/>
            </p:nvSpPr>
            <p:spPr bwMode="auto">
              <a:xfrm>
                <a:off x="1992" y="3276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7119" name="Line 38"/>
              <p:cNvSpPr>
                <a:spLocks noChangeShapeType="1"/>
              </p:cNvSpPr>
              <p:nvPr/>
            </p:nvSpPr>
            <p:spPr bwMode="auto">
              <a:xfrm>
                <a:off x="1992" y="3048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7120" name="Line 39"/>
              <p:cNvSpPr>
                <a:spLocks noChangeShapeType="1"/>
              </p:cNvSpPr>
              <p:nvPr/>
            </p:nvSpPr>
            <p:spPr bwMode="auto">
              <a:xfrm>
                <a:off x="1992" y="2820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</p:grpSp>
      </p:grpSp>
      <p:sp>
        <p:nvSpPr>
          <p:cNvPr id="40" name="TextBox 39"/>
          <p:cNvSpPr txBox="1"/>
          <p:nvPr/>
        </p:nvSpPr>
        <p:spPr>
          <a:xfrm>
            <a:off x="135616" y="4882747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4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34738" y="4836880"/>
            <a:ext cx="649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766081" y="3865846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81121" y="4094811"/>
            <a:ext cx="34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25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Electric Motor:</a:t>
            </a:r>
          </a:p>
        </p:txBody>
      </p:sp>
      <p:sp>
        <p:nvSpPr>
          <p:cNvPr id="49155" name="Line 3"/>
          <p:cNvSpPr>
            <a:spLocks noChangeShapeType="1"/>
          </p:cNvSpPr>
          <p:nvPr/>
        </p:nvSpPr>
        <p:spPr bwMode="auto">
          <a:xfrm rot="3203757" flipV="1">
            <a:off x="4383088" y="3786188"/>
            <a:ext cx="762000" cy="85725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400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 rot="11067354" flipV="1">
            <a:off x="4699000" y="2522538"/>
            <a:ext cx="322263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5400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 rot="11067354" flipV="1">
            <a:off x="4173538" y="2540000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 rot="11067354" flipV="1">
            <a:off x="4464050" y="5462588"/>
            <a:ext cx="322263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5400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 rot="11067354" flipV="1">
            <a:off x="3917950" y="5461000"/>
            <a:ext cx="563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000" smtClean="0">
              <a:solidFill>
                <a:srgbClr val="3399FF"/>
              </a:solidFill>
              <a:latin typeface="Times New Roman" pitchFamily="18" charset="0"/>
            </a:endParaRPr>
          </a:p>
        </p:txBody>
      </p:sp>
      <p:grpSp>
        <p:nvGrpSpPr>
          <p:cNvPr id="49160" name="Group 8"/>
          <p:cNvGrpSpPr>
            <a:grpSpLocks/>
          </p:cNvGrpSpPr>
          <p:nvPr/>
        </p:nvGrpSpPr>
        <p:grpSpPr bwMode="auto">
          <a:xfrm rot="11067354" flipV="1">
            <a:off x="4773613" y="2627313"/>
            <a:ext cx="160337" cy="161925"/>
            <a:chOff x="3700" y="1263"/>
            <a:chExt cx="96" cy="96"/>
          </a:xfrm>
        </p:grpSpPr>
        <p:sp>
          <p:nvSpPr>
            <p:cNvPr id="49188" name="Line 9"/>
            <p:cNvSpPr>
              <a:spLocks noChangeShapeType="1"/>
            </p:cNvSpPr>
            <p:nvPr/>
          </p:nvSpPr>
          <p:spPr bwMode="auto">
            <a:xfrm>
              <a:off x="3700" y="1263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49189" name="Line 10"/>
            <p:cNvSpPr>
              <a:spLocks noChangeShapeType="1"/>
            </p:cNvSpPr>
            <p:nvPr/>
          </p:nvSpPr>
          <p:spPr bwMode="auto">
            <a:xfrm flipH="1">
              <a:off x="3700" y="1263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</p:grpSp>
      <p:sp>
        <p:nvSpPr>
          <p:cNvPr id="49161" name="Line 11"/>
          <p:cNvSpPr>
            <a:spLocks noChangeShapeType="1"/>
          </p:cNvSpPr>
          <p:nvPr/>
        </p:nvSpPr>
        <p:spPr bwMode="auto">
          <a:xfrm rot="11067354" flipV="1">
            <a:off x="4835525" y="2816225"/>
            <a:ext cx="0" cy="2695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400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9162" name="Line 12"/>
          <p:cNvSpPr>
            <a:spLocks noChangeShapeType="1"/>
          </p:cNvSpPr>
          <p:nvPr/>
        </p:nvSpPr>
        <p:spPr bwMode="auto">
          <a:xfrm rot="11067354" flipV="1">
            <a:off x="4630738" y="2797175"/>
            <a:ext cx="0" cy="2770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400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49163" name="Group 13"/>
          <p:cNvGrpSpPr>
            <a:grpSpLocks/>
          </p:cNvGrpSpPr>
          <p:nvPr/>
        </p:nvGrpSpPr>
        <p:grpSpPr bwMode="auto">
          <a:xfrm>
            <a:off x="1047750" y="2552700"/>
            <a:ext cx="7486650" cy="3295650"/>
            <a:chOff x="660" y="1920"/>
            <a:chExt cx="4716" cy="2076"/>
          </a:xfrm>
        </p:grpSpPr>
        <p:grpSp>
          <p:nvGrpSpPr>
            <p:cNvPr id="49166" name="Group 14"/>
            <p:cNvGrpSpPr>
              <a:grpSpLocks/>
            </p:cNvGrpSpPr>
            <p:nvPr/>
          </p:nvGrpSpPr>
          <p:grpSpPr bwMode="auto">
            <a:xfrm>
              <a:off x="660" y="1920"/>
              <a:ext cx="4716" cy="912"/>
              <a:chOff x="780" y="2820"/>
              <a:chExt cx="4716" cy="912"/>
            </a:xfrm>
          </p:grpSpPr>
          <p:sp>
            <p:nvSpPr>
              <p:cNvPr id="49178" name="Line 15"/>
              <p:cNvSpPr>
                <a:spLocks noChangeShapeType="1"/>
              </p:cNvSpPr>
              <p:nvPr/>
            </p:nvSpPr>
            <p:spPr bwMode="auto">
              <a:xfrm>
                <a:off x="780" y="2820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9179" name="Line 16"/>
              <p:cNvSpPr>
                <a:spLocks noChangeShapeType="1"/>
              </p:cNvSpPr>
              <p:nvPr/>
            </p:nvSpPr>
            <p:spPr bwMode="auto">
              <a:xfrm>
                <a:off x="780" y="3048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9180" name="Line 17"/>
              <p:cNvSpPr>
                <a:spLocks noChangeShapeType="1"/>
              </p:cNvSpPr>
              <p:nvPr/>
            </p:nvSpPr>
            <p:spPr bwMode="auto">
              <a:xfrm>
                <a:off x="780" y="3276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9181" name="Line 18"/>
              <p:cNvSpPr>
                <a:spLocks noChangeShapeType="1"/>
              </p:cNvSpPr>
              <p:nvPr/>
            </p:nvSpPr>
            <p:spPr bwMode="auto">
              <a:xfrm>
                <a:off x="780" y="3504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9182" name="Line 19"/>
              <p:cNvSpPr>
                <a:spLocks noChangeShapeType="1"/>
              </p:cNvSpPr>
              <p:nvPr/>
            </p:nvSpPr>
            <p:spPr bwMode="auto">
              <a:xfrm>
                <a:off x="780" y="3732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9183" name="Line 20"/>
              <p:cNvSpPr>
                <a:spLocks noChangeShapeType="1"/>
              </p:cNvSpPr>
              <p:nvPr/>
            </p:nvSpPr>
            <p:spPr bwMode="auto">
              <a:xfrm>
                <a:off x="1992" y="3732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9184" name="Line 21"/>
              <p:cNvSpPr>
                <a:spLocks noChangeShapeType="1"/>
              </p:cNvSpPr>
              <p:nvPr/>
            </p:nvSpPr>
            <p:spPr bwMode="auto">
              <a:xfrm>
                <a:off x="1992" y="3504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9185" name="Line 22"/>
              <p:cNvSpPr>
                <a:spLocks noChangeShapeType="1"/>
              </p:cNvSpPr>
              <p:nvPr/>
            </p:nvSpPr>
            <p:spPr bwMode="auto">
              <a:xfrm>
                <a:off x="1992" y="3276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9186" name="Line 23"/>
              <p:cNvSpPr>
                <a:spLocks noChangeShapeType="1"/>
              </p:cNvSpPr>
              <p:nvPr/>
            </p:nvSpPr>
            <p:spPr bwMode="auto">
              <a:xfrm>
                <a:off x="1992" y="3048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9187" name="Line 24"/>
              <p:cNvSpPr>
                <a:spLocks noChangeShapeType="1"/>
              </p:cNvSpPr>
              <p:nvPr/>
            </p:nvSpPr>
            <p:spPr bwMode="auto">
              <a:xfrm>
                <a:off x="1992" y="2820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49167" name="Group 25"/>
            <p:cNvGrpSpPr>
              <a:grpSpLocks/>
            </p:cNvGrpSpPr>
            <p:nvPr/>
          </p:nvGrpSpPr>
          <p:grpSpPr bwMode="auto">
            <a:xfrm>
              <a:off x="660" y="3084"/>
              <a:ext cx="4716" cy="912"/>
              <a:chOff x="780" y="2820"/>
              <a:chExt cx="4716" cy="912"/>
            </a:xfrm>
          </p:grpSpPr>
          <p:sp>
            <p:nvSpPr>
              <p:cNvPr id="49168" name="Line 26"/>
              <p:cNvSpPr>
                <a:spLocks noChangeShapeType="1"/>
              </p:cNvSpPr>
              <p:nvPr/>
            </p:nvSpPr>
            <p:spPr bwMode="auto">
              <a:xfrm>
                <a:off x="780" y="2820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9169" name="Line 27"/>
              <p:cNvSpPr>
                <a:spLocks noChangeShapeType="1"/>
              </p:cNvSpPr>
              <p:nvPr/>
            </p:nvSpPr>
            <p:spPr bwMode="auto">
              <a:xfrm>
                <a:off x="780" y="3048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9170" name="Line 28"/>
              <p:cNvSpPr>
                <a:spLocks noChangeShapeType="1"/>
              </p:cNvSpPr>
              <p:nvPr/>
            </p:nvSpPr>
            <p:spPr bwMode="auto">
              <a:xfrm>
                <a:off x="780" y="3276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9171" name="Line 29"/>
              <p:cNvSpPr>
                <a:spLocks noChangeShapeType="1"/>
              </p:cNvSpPr>
              <p:nvPr/>
            </p:nvSpPr>
            <p:spPr bwMode="auto">
              <a:xfrm>
                <a:off x="780" y="3504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9172" name="Line 30"/>
              <p:cNvSpPr>
                <a:spLocks noChangeShapeType="1"/>
              </p:cNvSpPr>
              <p:nvPr/>
            </p:nvSpPr>
            <p:spPr bwMode="auto">
              <a:xfrm>
                <a:off x="780" y="3732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9173" name="Line 31"/>
              <p:cNvSpPr>
                <a:spLocks noChangeShapeType="1"/>
              </p:cNvSpPr>
              <p:nvPr/>
            </p:nvSpPr>
            <p:spPr bwMode="auto">
              <a:xfrm>
                <a:off x="1992" y="3732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9174" name="Line 32"/>
              <p:cNvSpPr>
                <a:spLocks noChangeShapeType="1"/>
              </p:cNvSpPr>
              <p:nvPr/>
            </p:nvSpPr>
            <p:spPr bwMode="auto">
              <a:xfrm>
                <a:off x="1992" y="3504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9175" name="Line 33"/>
              <p:cNvSpPr>
                <a:spLocks noChangeShapeType="1"/>
              </p:cNvSpPr>
              <p:nvPr/>
            </p:nvSpPr>
            <p:spPr bwMode="auto">
              <a:xfrm>
                <a:off x="1992" y="3276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9176" name="Line 34"/>
              <p:cNvSpPr>
                <a:spLocks noChangeShapeType="1"/>
              </p:cNvSpPr>
              <p:nvPr/>
            </p:nvSpPr>
            <p:spPr bwMode="auto">
              <a:xfrm>
                <a:off x="1992" y="3048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9177" name="Line 35"/>
              <p:cNvSpPr>
                <a:spLocks noChangeShapeType="1"/>
              </p:cNvSpPr>
              <p:nvPr/>
            </p:nvSpPr>
            <p:spPr bwMode="auto">
              <a:xfrm>
                <a:off x="1992" y="2820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</p:grpSp>
      </p:grpSp>
      <p:sp>
        <p:nvSpPr>
          <p:cNvPr id="49164" name="Oval 36"/>
          <p:cNvSpPr>
            <a:spLocks noChangeArrowheads="1"/>
          </p:cNvSpPr>
          <p:nvPr/>
        </p:nvSpPr>
        <p:spPr bwMode="auto">
          <a:xfrm rot="11067354" flipV="1">
            <a:off x="4591050" y="5594350"/>
            <a:ext cx="80963" cy="80963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5400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1893" name="AutoShape 37"/>
          <p:cNvSpPr>
            <a:spLocks noChangeArrowheads="1"/>
          </p:cNvSpPr>
          <p:nvPr/>
        </p:nvSpPr>
        <p:spPr bwMode="auto">
          <a:xfrm rot="5400000" flipV="1">
            <a:off x="4495800" y="2400300"/>
            <a:ext cx="838200" cy="2114550"/>
          </a:xfrm>
          <a:prstGeom prst="curvedRightArrow">
            <a:avLst>
              <a:gd name="adj1" fmla="val 17344"/>
              <a:gd name="adj2" fmla="val 67798"/>
              <a:gd name="adj3" fmla="val 15153"/>
            </a:avLst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5400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5616" y="4882747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4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34738" y="4836880"/>
            <a:ext cx="649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34387" y="403634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686469" y="3972853"/>
            <a:ext cx="34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9254" y="1921818"/>
            <a:ext cx="3146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Switch current direction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92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9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Electric Motor:</a:t>
            </a:r>
          </a:p>
        </p:txBody>
      </p:sp>
      <p:grpSp>
        <p:nvGrpSpPr>
          <p:cNvPr id="50179" name="Group 3"/>
          <p:cNvGrpSpPr>
            <a:grpSpLocks/>
          </p:cNvGrpSpPr>
          <p:nvPr/>
        </p:nvGrpSpPr>
        <p:grpSpPr bwMode="auto">
          <a:xfrm rot="-7063931">
            <a:off x="4171950" y="2574925"/>
            <a:ext cx="1084263" cy="3351213"/>
            <a:chOff x="2568" y="1574"/>
            <a:chExt cx="683" cy="2111"/>
          </a:xfrm>
        </p:grpSpPr>
        <p:sp>
          <p:nvSpPr>
            <p:cNvPr id="50203" name="Line 4"/>
            <p:cNvSpPr>
              <a:spLocks noChangeShapeType="1"/>
            </p:cNvSpPr>
            <p:nvPr/>
          </p:nvSpPr>
          <p:spPr bwMode="auto">
            <a:xfrm rot="2925369" flipV="1">
              <a:off x="2741" y="2391"/>
              <a:ext cx="480" cy="54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grpSp>
          <p:nvGrpSpPr>
            <p:cNvPr id="50204" name="Group 5"/>
            <p:cNvGrpSpPr>
              <a:grpSpLocks/>
            </p:cNvGrpSpPr>
            <p:nvPr/>
          </p:nvGrpSpPr>
          <p:grpSpPr bwMode="auto">
            <a:xfrm rot="10788966" flipV="1">
              <a:off x="2579" y="1574"/>
              <a:ext cx="487" cy="250"/>
              <a:chOff x="2944" y="3493"/>
              <a:chExt cx="462" cy="237"/>
            </a:xfrm>
          </p:grpSpPr>
          <p:sp>
            <p:nvSpPr>
              <p:cNvPr id="50213" name="Oval 6"/>
              <p:cNvSpPr>
                <a:spLocks noChangeArrowheads="1"/>
              </p:cNvSpPr>
              <p:nvPr/>
            </p:nvSpPr>
            <p:spPr bwMode="auto">
              <a:xfrm>
                <a:off x="2944" y="3508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0214" name="Oval 7"/>
              <p:cNvSpPr>
                <a:spLocks noChangeArrowheads="1"/>
              </p:cNvSpPr>
              <p:nvPr/>
            </p:nvSpPr>
            <p:spPr bwMode="auto">
              <a:xfrm>
                <a:off x="3016" y="358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0215" name="Text Box 8"/>
              <p:cNvSpPr txBox="1">
                <a:spLocks noChangeArrowheads="1"/>
              </p:cNvSpPr>
              <p:nvPr/>
            </p:nvSpPr>
            <p:spPr bwMode="auto">
              <a:xfrm>
                <a:off x="3114" y="3493"/>
                <a:ext cx="292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altLang="en-US" sz="20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50205" name="Group 9"/>
            <p:cNvGrpSpPr>
              <a:grpSpLocks/>
            </p:cNvGrpSpPr>
            <p:nvPr/>
          </p:nvGrpSpPr>
          <p:grpSpPr bwMode="auto">
            <a:xfrm rot="10788966" flipV="1">
              <a:off x="2568" y="3435"/>
              <a:ext cx="499" cy="250"/>
              <a:chOff x="2896" y="1751"/>
              <a:chExt cx="473" cy="237"/>
            </a:xfrm>
          </p:grpSpPr>
          <p:sp>
            <p:nvSpPr>
              <p:cNvPr id="50208" name="Oval 10"/>
              <p:cNvSpPr>
                <a:spLocks noChangeArrowheads="1"/>
              </p:cNvSpPr>
              <p:nvPr/>
            </p:nvSpPr>
            <p:spPr bwMode="auto">
              <a:xfrm>
                <a:off x="2896" y="1765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0209" name="Text Box 11"/>
              <p:cNvSpPr txBox="1">
                <a:spLocks noChangeArrowheads="1"/>
              </p:cNvSpPr>
              <p:nvPr/>
            </p:nvSpPr>
            <p:spPr bwMode="auto">
              <a:xfrm>
                <a:off x="3077" y="1751"/>
                <a:ext cx="292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altLang="en-US" sz="2000" smtClean="0">
                  <a:solidFill>
                    <a:srgbClr val="3399FF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50210" name="Group 12"/>
              <p:cNvGrpSpPr>
                <a:grpSpLocks/>
              </p:cNvGrpSpPr>
              <p:nvPr/>
            </p:nvGrpSpPr>
            <p:grpSpPr bwMode="auto">
              <a:xfrm>
                <a:off x="2944" y="1813"/>
                <a:ext cx="96" cy="96"/>
                <a:chOff x="3700" y="1263"/>
                <a:chExt cx="96" cy="96"/>
              </a:xfrm>
            </p:grpSpPr>
            <p:sp>
              <p:nvSpPr>
                <p:cNvPr id="50211" name="Line 13"/>
                <p:cNvSpPr>
                  <a:spLocks noChangeShapeType="1"/>
                </p:cNvSpPr>
                <p:nvPr/>
              </p:nvSpPr>
              <p:spPr bwMode="auto">
                <a:xfrm>
                  <a:off x="3700" y="1263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5400" smtClean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50212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3700" y="1263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5400" smtClean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endParaRPr>
                </a:p>
              </p:txBody>
            </p:sp>
          </p:grpSp>
        </p:grpSp>
        <p:sp>
          <p:nvSpPr>
            <p:cNvPr id="50206" name="Line 15"/>
            <p:cNvSpPr>
              <a:spLocks noChangeShapeType="1"/>
            </p:cNvSpPr>
            <p:nvPr/>
          </p:nvSpPr>
          <p:spPr bwMode="auto">
            <a:xfrm rot="10788966" flipV="1">
              <a:off x="3023" y="1776"/>
              <a:ext cx="0" cy="16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50207" name="Line 16"/>
            <p:cNvSpPr>
              <a:spLocks noChangeShapeType="1"/>
            </p:cNvSpPr>
            <p:nvPr/>
          </p:nvSpPr>
          <p:spPr bwMode="auto">
            <a:xfrm rot="10788966" flipV="1">
              <a:off x="2896" y="1775"/>
              <a:ext cx="0" cy="17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</p:grpSp>
      <p:grpSp>
        <p:nvGrpSpPr>
          <p:cNvPr id="50180" name="Group 17"/>
          <p:cNvGrpSpPr>
            <a:grpSpLocks/>
          </p:cNvGrpSpPr>
          <p:nvPr/>
        </p:nvGrpSpPr>
        <p:grpSpPr bwMode="auto">
          <a:xfrm>
            <a:off x="1047750" y="2552700"/>
            <a:ext cx="7486650" cy="3295650"/>
            <a:chOff x="660" y="1920"/>
            <a:chExt cx="4716" cy="2076"/>
          </a:xfrm>
        </p:grpSpPr>
        <p:grpSp>
          <p:nvGrpSpPr>
            <p:cNvPr id="50181" name="Group 18"/>
            <p:cNvGrpSpPr>
              <a:grpSpLocks/>
            </p:cNvGrpSpPr>
            <p:nvPr/>
          </p:nvGrpSpPr>
          <p:grpSpPr bwMode="auto">
            <a:xfrm>
              <a:off x="660" y="1920"/>
              <a:ext cx="4716" cy="912"/>
              <a:chOff x="780" y="2820"/>
              <a:chExt cx="4716" cy="912"/>
            </a:xfrm>
          </p:grpSpPr>
          <p:sp>
            <p:nvSpPr>
              <p:cNvPr id="50193" name="Line 19"/>
              <p:cNvSpPr>
                <a:spLocks noChangeShapeType="1"/>
              </p:cNvSpPr>
              <p:nvPr/>
            </p:nvSpPr>
            <p:spPr bwMode="auto">
              <a:xfrm>
                <a:off x="780" y="2820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0194" name="Line 20"/>
              <p:cNvSpPr>
                <a:spLocks noChangeShapeType="1"/>
              </p:cNvSpPr>
              <p:nvPr/>
            </p:nvSpPr>
            <p:spPr bwMode="auto">
              <a:xfrm>
                <a:off x="780" y="3048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0195" name="Line 21"/>
              <p:cNvSpPr>
                <a:spLocks noChangeShapeType="1"/>
              </p:cNvSpPr>
              <p:nvPr/>
            </p:nvSpPr>
            <p:spPr bwMode="auto">
              <a:xfrm>
                <a:off x="780" y="3276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0196" name="Line 22"/>
              <p:cNvSpPr>
                <a:spLocks noChangeShapeType="1"/>
              </p:cNvSpPr>
              <p:nvPr/>
            </p:nvSpPr>
            <p:spPr bwMode="auto">
              <a:xfrm>
                <a:off x="780" y="3504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0197" name="Line 23"/>
              <p:cNvSpPr>
                <a:spLocks noChangeShapeType="1"/>
              </p:cNvSpPr>
              <p:nvPr/>
            </p:nvSpPr>
            <p:spPr bwMode="auto">
              <a:xfrm>
                <a:off x="780" y="3732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0198" name="Line 24"/>
              <p:cNvSpPr>
                <a:spLocks noChangeShapeType="1"/>
              </p:cNvSpPr>
              <p:nvPr/>
            </p:nvSpPr>
            <p:spPr bwMode="auto">
              <a:xfrm>
                <a:off x="1992" y="3732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0199" name="Line 25"/>
              <p:cNvSpPr>
                <a:spLocks noChangeShapeType="1"/>
              </p:cNvSpPr>
              <p:nvPr/>
            </p:nvSpPr>
            <p:spPr bwMode="auto">
              <a:xfrm>
                <a:off x="1992" y="3504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0200" name="Line 26"/>
              <p:cNvSpPr>
                <a:spLocks noChangeShapeType="1"/>
              </p:cNvSpPr>
              <p:nvPr/>
            </p:nvSpPr>
            <p:spPr bwMode="auto">
              <a:xfrm>
                <a:off x="1992" y="3276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0201" name="Line 27"/>
              <p:cNvSpPr>
                <a:spLocks noChangeShapeType="1"/>
              </p:cNvSpPr>
              <p:nvPr/>
            </p:nvSpPr>
            <p:spPr bwMode="auto">
              <a:xfrm>
                <a:off x="1992" y="3048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0202" name="Line 28"/>
              <p:cNvSpPr>
                <a:spLocks noChangeShapeType="1"/>
              </p:cNvSpPr>
              <p:nvPr/>
            </p:nvSpPr>
            <p:spPr bwMode="auto">
              <a:xfrm>
                <a:off x="1992" y="2820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50182" name="Group 29"/>
            <p:cNvGrpSpPr>
              <a:grpSpLocks/>
            </p:cNvGrpSpPr>
            <p:nvPr/>
          </p:nvGrpSpPr>
          <p:grpSpPr bwMode="auto">
            <a:xfrm>
              <a:off x="660" y="3084"/>
              <a:ext cx="4716" cy="912"/>
              <a:chOff x="780" y="2820"/>
              <a:chExt cx="4716" cy="912"/>
            </a:xfrm>
          </p:grpSpPr>
          <p:sp>
            <p:nvSpPr>
              <p:cNvPr id="50183" name="Line 30"/>
              <p:cNvSpPr>
                <a:spLocks noChangeShapeType="1"/>
              </p:cNvSpPr>
              <p:nvPr/>
            </p:nvSpPr>
            <p:spPr bwMode="auto">
              <a:xfrm>
                <a:off x="780" y="2820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0184" name="Line 31"/>
              <p:cNvSpPr>
                <a:spLocks noChangeShapeType="1"/>
              </p:cNvSpPr>
              <p:nvPr/>
            </p:nvSpPr>
            <p:spPr bwMode="auto">
              <a:xfrm>
                <a:off x="780" y="3048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0185" name="Line 32"/>
              <p:cNvSpPr>
                <a:spLocks noChangeShapeType="1"/>
              </p:cNvSpPr>
              <p:nvPr/>
            </p:nvSpPr>
            <p:spPr bwMode="auto">
              <a:xfrm>
                <a:off x="780" y="3276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0186" name="Line 33"/>
              <p:cNvSpPr>
                <a:spLocks noChangeShapeType="1"/>
              </p:cNvSpPr>
              <p:nvPr/>
            </p:nvSpPr>
            <p:spPr bwMode="auto">
              <a:xfrm>
                <a:off x="780" y="3504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0187" name="Line 34"/>
              <p:cNvSpPr>
                <a:spLocks noChangeShapeType="1"/>
              </p:cNvSpPr>
              <p:nvPr/>
            </p:nvSpPr>
            <p:spPr bwMode="auto">
              <a:xfrm>
                <a:off x="780" y="3732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0188" name="Line 35"/>
              <p:cNvSpPr>
                <a:spLocks noChangeShapeType="1"/>
              </p:cNvSpPr>
              <p:nvPr/>
            </p:nvSpPr>
            <p:spPr bwMode="auto">
              <a:xfrm>
                <a:off x="1992" y="3732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0189" name="Line 36"/>
              <p:cNvSpPr>
                <a:spLocks noChangeShapeType="1"/>
              </p:cNvSpPr>
              <p:nvPr/>
            </p:nvSpPr>
            <p:spPr bwMode="auto">
              <a:xfrm>
                <a:off x="1992" y="3504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0190" name="Line 37"/>
              <p:cNvSpPr>
                <a:spLocks noChangeShapeType="1"/>
              </p:cNvSpPr>
              <p:nvPr/>
            </p:nvSpPr>
            <p:spPr bwMode="auto">
              <a:xfrm>
                <a:off x="1992" y="3276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0191" name="Line 38"/>
              <p:cNvSpPr>
                <a:spLocks noChangeShapeType="1"/>
              </p:cNvSpPr>
              <p:nvPr/>
            </p:nvSpPr>
            <p:spPr bwMode="auto">
              <a:xfrm>
                <a:off x="1992" y="3048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0192" name="Line 39"/>
              <p:cNvSpPr>
                <a:spLocks noChangeShapeType="1"/>
              </p:cNvSpPr>
              <p:nvPr/>
            </p:nvSpPr>
            <p:spPr bwMode="auto">
              <a:xfrm>
                <a:off x="1992" y="2820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</p:grpSp>
      </p:grpSp>
      <p:sp>
        <p:nvSpPr>
          <p:cNvPr id="40" name="TextBox 39"/>
          <p:cNvSpPr txBox="1"/>
          <p:nvPr/>
        </p:nvSpPr>
        <p:spPr>
          <a:xfrm>
            <a:off x="135616" y="4882747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4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34738" y="4836880"/>
            <a:ext cx="649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943730" y="464238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168746" y="3231844"/>
            <a:ext cx="34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60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Electric Motor:</a:t>
            </a:r>
          </a:p>
        </p:txBody>
      </p:sp>
      <p:grpSp>
        <p:nvGrpSpPr>
          <p:cNvPr id="51203" name="Group 1027"/>
          <p:cNvGrpSpPr>
            <a:grpSpLocks/>
          </p:cNvGrpSpPr>
          <p:nvPr/>
        </p:nvGrpSpPr>
        <p:grpSpPr bwMode="auto">
          <a:xfrm rot="-1714100">
            <a:off x="4037013" y="2538413"/>
            <a:ext cx="1160462" cy="3349625"/>
            <a:chOff x="2543" y="1599"/>
            <a:chExt cx="731" cy="2110"/>
          </a:xfrm>
        </p:grpSpPr>
        <p:sp>
          <p:nvSpPr>
            <p:cNvPr id="51227" name="Line 1028"/>
            <p:cNvSpPr>
              <a:spLocks noChangeShapeType="1"/>
            </p:cNvSpPr>
            <p:nvPr/>
          </p:nvSpPr>
          <p:spPr bwMode="auto">
            <a:xfrm rot="2925369" flipV="1">
              <a:off x="2764" y="2414"/>
              <a:ext cx="480" cy="54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grpSp>
          <p:nvGrpSpPr>
            <p:cNvPr id="51228" name="Group 1029"/>
            <p:cNvGrpSpPr>
              <a:grpSpLocks/>
            </p:cNvGrpSpPr>
            <p:nvPr/>
          </p:nvGrpSpPr>
          <p:grpSpPr bwMode="auto">
            <a:xfrm rot="10788966" flipV="1">
              <a:off x="2554" y="1599"/>
              <a:ext cx="536" cy="250"/>
              <a:chOff x="2896" y="3495"/>
              <a:chExt cx="508" cy="237"/>
            </a:xfrm>
          </p:grpSpPr>
          <p:sp>
            <p:nvSpPr>
              <p:cNvPr id="51237" name="Oval 1030"/>
              <p:cNvSpPr>
                <a:spLocks noChangeArrowheads="1"/>
              </p:cNvSpPr>
              <p:nvPr/>
            </p:nvSpPr>
            <p:spPr bwMode="auto">
              <a:xfrm>
                <a:off x="2896" y="351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1238" name="Oval 1031"/>
              <p:cNvSpPr>
                <a:spLocks noChangeArrowheads="1"/>
              </p:cNvSpPr>
              <p:nvPr/>
            </p:nvSpPr>
            <p:spPr bwMode="auto">
              <a:xfrm>
                <a:off x="2968" y="358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1239" name="Text Box 1032"/>
              <p:cNvSpPr txBox="1">
                <a:spLocks noChangeArrowheads="1"/>
              </p:cNvSpPr>
              <p:nvPr/>
            </p:nvSpPr>
            <p:spPr bwMode="auto">
              <a:xfrm>
                <a:off x="3067" y="3495"/>
                <a:ext cx="337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altLang="en-US" sz="20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51229" name="Group 1033"/>
            <p:cNvGrpSpPr>
              <a:grpSpLocks/>
            </p:cNvGrpSpPr>
            <p:nvPr/>
          </p:nvGrpSpPr>
          <p:grpSpPr bwMode="auto">
            <a:xfrm rot="10788966" flipV="1">
              <a:off x="2543" y="3459"/>
              <a:ext cx="547" cy="250"/>
              <a:chOff x="2848" y="1752"/>
              <a:chExt cx="518" cy="237"/>
            </a:xfrm>
          </p:grpSpPr>
          <p:sp>
            <p:nvSpPr>
              <p:cNvPr id="51232" name="Oval 1034"/>
              <p:cNvSpPr>
                <a:spLocks noChangeArrowheads="1"/>
              </p:cNvSpPr>
              <p:nvPr/>
            </p:nvSpPr>
            <p:spPr bwMode="auto">
              <a:xfrm>
                <a:off x="2848" y="1767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1233" name="Text Box 1035"/>
              <p:cNvSpPr txBox="1">
                <a:spLocks noChangeArrowheads="1"/>
              </p:cNvSpPr>
              <p:nvPr/>
            </p:nvSpPr>
            <p:spPr bwMode="auto">
              <a:xfrm>
                <a:off x="3030" y="1752"/>
                <a:ext cx="336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altLang="en-US" sz="2000" smtClean="0">
                  <a:solidFill>
                    <a:srgbClr val="3399FF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51234" name="Group 1036"/>
              <p:cNvGrpSpPr>
                <a:grpSpLocks/>
              </p:cNvGrpSpPr>
              <p:nvPr/>
            </p:nvGrpSpPr>
            <p:grpSpPr bwMode="auto">
              <a:xfrm>
                <a:off x="2896" y="1815"/>
                <a:ext cx="96" cy="96"/>
                <a:chOff x="3700" y="1263"/>
                <a:chExt cx="96" cy="96"/>
              </a:xfrm>
            </p:grpSpPr>
            <p:sp>
              <p:nvSpPr>
                <p:cNvPr id="51235" name="Line 1037"/>
                <p:cNvSpPr>
                  <a:spLocks noChangeShapeType="1"/>
                </p:cNvSpPr>
                <p:nvPr/>
              </p:nvSpPr>
              <p:spPr bwMode="auto">
                <a:xfrm>
                  <a:off x="3700" y="1263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5400" smtClean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51236" name="Line 1038"/>
                <p:cNvSpPr>
                  <a:spLocks noChangeShapeType="1"/>
                </p:cNvSpPr>
                <p:nvPr/>
              </p:nvSpPr>
              <p:spPr bwMode="auto">
                <a:xfrm flipH="1">
                  <a:off x="3700" y="1263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5400" smtClean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endParaRPr>
                </a:p>
              </p:txBody>
            </p:sp>
          </p:grpSp>
        </p:grpSp>
        <p:sp>
          <p:nvSpPr>
            <p:cNvPr id="51230" name="Line 1039"/>
            <p:cNvSpPr>
              <a:spLocks noChangeShapeType="1"/>
            </p:cNvSpPr>
            <p:nvPr/>
          </p:nvSpPr>
          <p:spPr bwMode="auto">
            <a:xfrm rot="10788966" flipV="1">
              <a:off x="3046" y="1799"/>
              <a:ext cx="0" cy="16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51231" name="Line 1040"/>
            <p:cNvSpPr>
              <a:spLocks noChangeShapeType="1"/>
            </p:cNvSpPr>
            <p:nvPr/>
          </p:nvSpPr>
          <p:spPr bwMode="auto">
            <a:xfrm rot="10788966" flipV="1">
              <a:off x="2919" y="1798"/>
              <a:ext cx="0" cy="17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</p:grpSp>
      <p:grpSp>
        <p:nvGrpSpPr>
          <p:cNvPr id="51204" name="Group 1041"/>
          <p:cNvGrpSpPr>
            <a:grpSpLocks/>
          </p:cNvGrpSpPr>
          <p:nvPr/>
        </p:nvGrpSpPr>
        <p:grpSpPr bwMode="auto">
          <a:xfrm>
            <a:off x="1047750" y="2552700"/>
            <a:ext cx="7486650" cy="3295650"/>
            <a:chOff x="660" y="1920"/>
            <a:chExt cx="4716" cy="2076"/>
          </a:xfrm>
        </p:grpSpPr>
        <p:grpSp>
          <p:nvGrpSpPr>
            <p:cNvPr id="51205" name="Group 1042"/>
            <p:cNvGrpSpPr>
              <a:grpSpLocks/>
            </p:cNvGrpSpPr>
            <p:nvPr/>
          </p:nvGrpSpPr>
          <p:grpSpPr bwMode="auto">
            <a:xfrm>
              <a:off x="660" y="1920"/>
              <a:ext cx="4716" cy="912"/>
              <a:chOff x="780" y="2820"/>
              <a:chExt cx="4716" cy="912"/>
            </a:xfrm>
          </p:grpSpPr>
          <p:sp>
            <p:nvSpPr>
              <p:cNvPr id="51217" name="Line 1043"/>
              <p:cNvSpPr>
                <a:spLocks noChangeShapeType="1"/>
              </p:cNvSpPr>
              <p:nvPr/>
            </p:nvSpPr>
            <p:spPr bwMode="auto">
              <a:xfrm>
                <a:off x="780" y="2820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1218" name="Line 1044"/>
              <p:cNvSpPr>
                <a:spLocks noChangeShapeType="1"/>
              </p:cNvSpPr>
              <p:nvPr/>
            </p:nvSpPr>
            <p:spPr bwMode="auto">
              <a:xfrm>
                <a:off x="780" y="3048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1219" name="Line 1045"/>
              <p:cNvSpPr>
                <a:spLocks noChangeShapeType="1"/>
              </p:cNvSpPr>
              <p:nvPr/>
            </p:nvSpPr>
            <p:spPr bwMode="auto">
              <a:xfrm>
                <a:off x="780" y="3276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1220" name="Line 1046"/>
              <p:cNvSpPr>
                <a:spLocks noChangeShapeType="1"/>
              </p:cNvSpPr>
              <p:nvPr/>
            </p:nvSpPr>
            <p:spPr bwMode="auto">
              <a:xfrm>
                <a:off x="780" y="3504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1221" name="Line 1047"/>
              <p:cNvSpPr>
                <a:spLocks noChangeShapeType="1"/>
              </p:cNvSpPr>
              <p:nvPr/>
            </p:nvSpPr>
            <p:spPr bwMode="auto">
              <a:xfrm>
                <a:off x="780" y="3732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1222" name="Line 1048"/>
              <p:cNvSpPr>
                <a:spLocks noChangeShapeType="1"/>
              </p:cNvSpPr>
              <p:nvPr/>
            </p:nvSpPr>
            <p:spPr bwMode="auto">
              <a:xfrm>
                <a:off x="1992" y="3732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1223" name="Line 1049"/>
              <p:cNvSpPr>
                <a:spLocks noChangeShapeType="1"/>
              </p:cNvSpPr>
              <p:nvPr/>
            </p:nvSpPr>
            <p:spPr bwMode="auto">
              <a:xfrm>
                <a:off x="1992" y="3504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1224" name="Line 1050"/>
              <p:cNvSpPr>
                <a:spLocks noChangeShapeType="1"/>
              </p:cNvSpPr>
              <p:nvPr/>
            </p:nvSpPr>
            <p:spPr bwMode="auto">
              <a:xfrm>
                <a:off x="1992" y="3276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1225" name="Line 1051"/>
              <p:cNvSpPr>
                <a:spLocks noChangeShapeType="1"/>
              </p:cNvSpPr>
              <p:nvPr/>
            </p:nvSpPr>
            <p:spPr bwMode="auto">
              <a:xfrm>
                <a:off x="1992" y="3048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1226" name="Line 1052"/>
              <p:cNvSpPr>
                <a:spLocks noChangeShapeType="1"/>
              </p:cNvSpPr>
              <p:nvPr/>
            </p:nvSpPr>
            <p:spPr bwMode="auto">
              <a:xfrm>
                <a:off x="1992" y="2820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51206" name="Group 1053"/>
            <p:cNvGrpSpPr>
              <a:grpSpLocks/>
            </p:cNvGrpSpPr>
            <p:nvPr/>
          </p:nvGrpSpPr>
          <p:grpSpPr bwMode="auto">
            <a:xfrm>
              <a:off x="660" y="3084"/>
              <a:ext cx="4716" cy="912"/>
              <a:chOff x="780" y="2820"/>
              <a:chExt cx="4716" cy="912"/>
            </a:xfrm>
          </p:grpSpPr>
          <p:sp>
            <p:nvSpPr>
              <p:cNvPr id="51207" name="Line 1054"/>
              <p:cNvSpPr>
                <a:spLocks noChangeShapeType="1"/>
              </p:cNvSpPr>
              <p:nvPr/>
            </p:nvSpPr>
            <p:spPr bwMode="auto">
              <a:xfrm>
                <a:off x="780" y="2820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1208" name="Line 1055"/>
              <p:cNvSpPr>
                <a:spLocks noChangeShapeType="1"/>
              </p:cNvSpPr>
              <p:nvPr/>
            </p:nvSpPr>
            <p:spPr bwMode="auto">
              <a:xfrm>
                <a:off x="780" y="3048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1209" name="Line 1056"/>
              <p:cNvSpPr>
                <a:spLocks noChangeShapeType="1"/>
              </p:cNvSpPr>
              <p:nvPr/>
            </p:nvSpPr>
            <p:spPr bwMode="auto">
              <a:xfrm>
                <a:off x="780" y="3276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1210" name="Line 1057"/>
              <p:cNvSpPr>
                <a:spLocks noChangeShapeType="1"/>
              </p:cNvSpPr>
              <p:nvPr/>
            </p:nvSpPr>
            <p:spPr bwMode="auto">
              <a:xfrm>
                <a:off x="780" y="3504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1211" name="Line 1058"/>
              <p:cNvSpPr>
                <a:spLocks noChangeShapeType="1"/>
              </p:cNvSpPr>
              <p:nvPr/>
            </p:nvSpPr>
            <p:spPr bwMode="auto">
              <a:xfrm>
                <a:off x="780" y="3732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1212" name="Line 1059"/>
              <p:cNvSpPr>
                <a:spLocks noChangeShapeType="1"/>
              </p:cNvSpPr>
              <p:nvPr/>
            </p:nvSpPr>
            <p:spPr bwMode="auto">
              <a:xfrm>
                <a:off x="1992" y="3732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1213" name="Line 1060"/>
              <p:cNvSpPr>
                <a:spLocks noChangeShapeType="1"/>
              </p:cNvSpPr>
              <p:nvPr/>
            </p:nvSpPr>
            <p:spPr bwMode="auto">
              <a:xfrm>
                <a:off x="1992" y="3504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1214" name="Line 1061"/>
              <p:cNvSpPr>
                <a:spLocks noChangeShapeType="1"/>
              </p:cNvSpPr>
              <p:nvPr/>
            </p:nvSpPr>
            <p:spPr bwMode="auto">
              <a:xfrm>
                <a:off x="1992" y="3276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1215" name="Line 1062"/>
              <p:cNvSpPr>
                <a:spLocks noChangeShapeType="1"/>
              </p:cNvSpPr>
              <p:nvPr/>
            </p:nvSpPr>
            <p:spPr bwMode="auto">
              <a:xfrm>
                <a:off x="1992" y="3048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1216" name="Line 1063"/>
              <p:cNvSpPr>
                <a:spLocks noChangeShapeType="1"/>
              </p:cNvSpPr>
              <p:nvPr/>
            </p:nvSpPr>
            <p:spPr bwMode="auto">
              <a:xfrm>
                <a:off x="1992" y="2820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</p:grpSp>
      </p:grpSp>
      <p:sp>
        <p:nvSpPr>
          <p:cNvPr id="40" name="TextBox 39"/>
          <p:cNvSpPr txBox="1"/>
          <p:nvPr/>
        </p:nvSpPr>
        <p:spPr>
          <a:xfrm>
            <a:off x="135616" y="4882747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4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34738" y="4836880"/>
            <a:ext cx="649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43205" y="425329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29721" y="3654113"/>
            <a:ext cx="34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56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Electric Motor:</a:t>
            </a:r>
          </a:p>
        </p:txBody>
      </p:sp>
      <p:grpSp>
        <p:nvGrpSpPr>
          <p:cNvPr id="52227" name="Group 3"/>
          <p:cNvGrpSpPr>
            <a:grpSpLocks/>
          </p:cNvGrpSpPr>
          <p:nvPr/>
        </p:nvGrpSpPr>
        <p:grpSpPr bwMode="auto">
          <a:xfrm rot="278388">
            <a:off x="4037013" y="2462213"/>
            <a:ext cx="1160462" cy="3349625"/>
            <a:chOff x="2543" y="1599"/>
            <a:chExt cx="731" cy="2110"/>
          </a:xfrm>
        </p:grpSpPr>
        <p:sp>
          <p:nvSpPr>
            <p:cNvPr id="52251" name="Line 4"/>
            <p:cNvSpPr>
              <a:spLocks noChangeShapeType="1"/>
            </p:cNvSpPr>
            <p:nvPr/>
          </p:nvSpPr>
          <p:spPr bwMode="auto">
            <a:xfrm rot="2925369" flipV="1">
              <a:off x="2764" y="2414"/>
              <a:ext cx="480" cy="54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grpSp>
          <p:nvGrpSpPr>
            <p:cNvPr id="52252" name="Group 5"/>
            <p:cNvGrpSpPr>
              <a:grpSpLocks/>
            </p:cNvGrpSpPr>
            <p:nvPr/>
          </p:nvGrpSpPr>
          <p:grpSpPr bwMode="auto">
            <a:xfrm rot="10788966" flipV="1">
              <a:off x="2554" y="1599"/>
              <a:ext cx="536" cy="250"/>
              <a:chOff x="2896" y="3495"/>
              <a:chExt cx="508" cy="237"/>
            </a:xfrm>
          </p:grpSpPr>
          <p:sp>
            <p:nvSpPr>
              <p:cNvPr id="52261" name="Oval 6"/>
              <p:cNvSpPr>
                <a:spLocks noChangeArrowheads="1"/>
              </p:cNvSpPr>
              <p:nvPr/>
            </p:nvSpPr>
            <p:spPr bwMode="auto">
              <a:xfrm>
                <a:off x="2896" y="351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2262" name="Oval 7"/>
              <p:cNvSpPr>
                <a:spLocks noChangeArrowheads="1"/>
              </p:cNvSpPr>
              <p:nvPr/>
            </p:nvSpPr>
            <p:spPr bwMode="auto">
              <a:xfrm>
                <a:off x="2968" y="358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2263" name="Text Box 8"/>
              <p:cNvSpPr txBox="1">
                <a:spLocks noChangeArrowheads="1"/>
              </p:cNvSpPr>
              <p:nvPr/>
            </p:nvSpPr>
            <p:spPr bwMode="auto">
              <a:xfrm>
                <a:off x="3067" y="3495"/>
                <a:ext cx="337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altLang="en-US" sz="20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52253" name="Group 9"/>
            <p:cNvGrpSpPr>
              <a:grpSpLocks/>
            </p:cNvGrpSpPr>
            <p:nvPr/>
          </p:nvGrpSpPr>
          <p:grpSpPr bwMode="auto">
            <a:xfrm rot="10788966" flipV="1">
              <a:off x="2543" y="3459"/>
              <a:ext cx="547" cy="250"/>
              <a:chOff x="2848" y="1752"/>
              <a:chExt cx="518" cy="237"/>
            </a:xfrm>
          </p:grpSpPr>
          <p:sp>
            <p:nvSpPr>
              <p:cNvPr id="52256" name="Oval 10"/>
              <p:cNvSpPr>
                <a:spLocks noChangeArrowheads="1"/>
              </p:cNvSpPr>
              <p:nvPr/>
            </p:nvSpPr>
            <p:spPr bwMode="auto">
              <a:xfrm>
                <a:off x="2848" y="1767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2257" name="Text Box 11"/>
              <p:cNvSpPr txBox="1">
                <a:spLocks noChangeArrowheads="1"/>
              </p:cNvSpPr>
              <p:nvPr/>
            </p:nvSpPr>
            <p:spPr bwMode="auto">
              <a:xfrm>
                <a:off x="3030" y="1752"/>
                <a:ext cx="336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altLang="en-US" sz="2000" smtClean="0">
                  <a:solidFill>
                    <a:srgbClr val="3399FF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52258" name="Group 12"/>
              <p:cNvGrpSpPr>
                <a:grpSpLocks/>
              </p:cNvGrpSpPr>
              <p:nvPr/>
            </p:nvGrpSpPr>
            <p:grpSpPr bwMode="auto">
              <a:xfrm>
                <a:off x="2896" y="1815"/>
                <a:ext cx="96" cy="96"/>
                <a:chOff x="3700" y="1263"/>
                <a:chExt cx="96" cy="96"/>
              </a:xfrm>
            </p:grpSpPr>
            <p:sp>
              <p:nvSpPr>
                <p:cNvPr id="52259" name="Line 13"/>
                <p:cNvSpPr>
                  <a:spLocks noChangeShapeType="1"/>
                </p:cNvSpPr>
                <p:nvPr/>
              </p:nvSpPr>
              <p:spPr bwMode="auto">
                <a:xfrm>
                  <a:off x="3700" y="1263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5400" smtClean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52260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3700" y="1263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5400" smtClean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endParaRPr>
                </a:p>
              </p:txBody>
            </p:sp>
          </p:grpSp>
        </p:grpSp>
        <p:sp>
          <p:nvSpPr>
            <p:cNvPr id="52254" name="Line 15"/>
            <p:cNvSpPr>
              <a:spLocks noChangeShapeType="1"/>
            </p:cNvSpPr>
            <p:nvPr/>
          </p:nvSpPr>
          <p:spPr bwMode="auto">
            <a:xfrm rot="10788966" flipV="1">
              <a:off x="3046" y="1799"/>
              <a:ext cx="0" cy="16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52255" name="Line 16"/>
            <p:cNvSpPr>
              <a:spLocks noChangeShapeType="1"/>
            </p:cNvSpPr>
            <p:nvPr/>
          </p:nvSpPr>
          <p:spPr bwMode="auto">
            <a:xfrm rot="10788966" flipV="1">
              <a:off x="2919" y="1798"/>
              <a:ext cx="0" cy="17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</p:grpSp>
      <p:grpSp>
        <p:nvGrpSpPr>
          <p:cNvPr id="52228" name="Group 17"/>
          <p:cNvGrpSpPr>
            <a:grpSpLocks/>
          </p:cNvGrpSpPr>
          <p:nvPr/>
        </p:nvGrpSpPr>
        <p:grpSpPr bwMode="auto">
          <a:xfrm>
            <a:off x="1047750" y="2552700"/>
            <a:ext cx="7486650" cy="3295650"/>
            <a:chOff x="660" y="1920"/>
            <a:chExt cx="4716" cy="2076"/>
          </a:xfrm>
        </p:grpSpPr>
        <p:grpSp>
          <p:nvGrpSpPr>
            <p:cNvPr id="52229" name="Group 18"/>
            <p:cNvGrpSpPr>
              <a:grpSpLocks/>
            </p:cNvGrpSpPr>
            <p:nvPr/>
          </p:nvGrpSpPr>
          <p:grpSpPr bwMode="auto">
            <a:xfrm>
              <a:off x="660" y="1920"/>
              <a:ext cx="4716" cy="912"/>
              <a:chOff x="780" y="2820"/>
              <a:chExt cx="4716" cy="912"/>
            </a:xfrm>
          </p:grpSpPr>
          <p:sp>
            <p:nvSpPr>
              <p:cNvPr id="52241" name="Line 19"/>
              <p:cNvSpPr>
                <a:spLocks noChangeShapeType="1"/>
              </p:cNvSpPr>
              <p:nvPr/>
            </p:nvSpPr>
            <p:spPr bwMode="auto">
              <a:xfrm>
                <a:off x="780" y="2820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2242" name="Line 20"/>
              <p:cNvSpPr>
                <a:spLocks noChangeShapeType="1"/>
              </p:cNvSpPr>
              <p:nvPr/>
            </p:nvSpPr>
            <p:spPr bwMode="auto">
              <a:xfrm>
                <a:off x="780" y="3048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2243" name="Line 21"/>
              <p:cNvSpPr>
                <a:spLocks noChangeShapeType="1"/>
              </p:cNvSpPr>
              <p:nvPr/>
            </p:nvSpPr>
            <p:spPr bwMode="auto">
              <a:xfrm>
                <a:off x="780" y="3276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2244" name="Line 22"/>
              <p:cNvSpPr>
                <a:spLocks noChangeShapeType="1"/>
              </p:cNvSpPr>
              <p:nvPr/>
            </p:nvSpPr>
            <p:spPr bwMode="auto">
              <a:xfrm>
                <a:off x="780" y="3504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2245" name="Line 23"/>
              <p:cNvSpPr>
                <a:spLocks noChangeShapeType="1"/>
              </p:cNvSpPr>
              <p:nvPr/>
            </p:nvSpPr>
            <p:spPr bwMode="auto">
              <a:xfrm>
                <a:off x="780" y="3732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2246" name="Line 24"/>
              <p:cNvSpPr>
                <a:spLocks noChangeShapeType="1"/>
              </p:cNvSpPr>
              <p:nvPr/>
            </p:nvSpPr>
            <p:spPr bwMode="auto">
              <a:xfrm>
                <a:off x="1992" y="3732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2247" name="Line 25"/>
              <p:cNvSpPr>
                <a:spLocks noChangeShapeType="1"/>
              </p:cNvSpPr>
              <p:nvPr/>
            </p:nvSpPr>
            <p:spPr bwMode="auto">
              <a:xfrm>
                <a:off x="1992" y="3504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2248" name="Line 26"/>
              <p:cNvSpPr>
                <a:spLocks noChangeShapeType="1"/>
              </p:cNvSpPr>
              <p:nvPr/>
            </p:nvSpPr>
            <p:spPr bwMode="auto">
              <a:xfrm>
                <a:off x="1992" y="3276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2249" name="Line 27"/>
              <p:cNvSpPr>
                <a:spLocks noChangeShapeType="1"/>
              </p:cNvSpPr>
              <p:nvPr/>
            </p:nvSpPr>
            <p:spPr bwMode="auto">
              <a:xfrm>
                <a:off x="1992" y="3048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2250" name="Line 28"/>
              <p:cNvSpPr>
                <a:spLocks noChangeShapeType="1"/>
              </p:cNvSpPr>
              <p:nvPr/>
            </p:nvSpPr>
            <p:spPr bwMode="auto">
              <a:xfrm>
                <a:off x="1992" y="2820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52230" name="Group 29"/>
            <p:cNvGrpSpPr>
              <a:grpSpLocks/>
            </p:cNvGrpSpPr>
            <p:nvPr/>
          </p:nvGrpSpPr>
          <p:grpSpPr bwMode="auto">
            <a:xfrm>
              <a:off x="660" y="3084"/>
              <a:ext cx="4716" cy="912"/>
              <a:chOff x="780" y="2820"/>
              <a:chExt cx="4716" cy="912"/>
            </a:xfrm>
          </p:grpSpPr>
          <p:sp>
            <p:nvSpPr>
              <p:cNvPr id="52231" name="Line 30"/>
              <p:cNvSpPr>
                <a:spLocks noChangeShapeType="1"/>
              </p:cNvSpPr>
              <p:nvPr/>
            </p:nvSpPr>
            <p:spPr bwMode="auto">
              <a:xfrm>
                <a:off x="780" y="2820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2232" name="Line 31"/>
              <p:cNvSpPr>
                <a:spLocks noChangeShapeType="1"/>
              </p:cNvSpPr>
              <p:nvPr/>
            </p:nvSpPr>
            <p:spPr bwMode="auto">
              <a:xfrm>
                <a:off x="780" y="3048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2233" name="Line 32"/>
              <p:cNvSpPr>
                <a:spLocks noChangeShapeType="1"/>
              </p:cNvSpPr>
              <p:nvPr/>
            </p:nvSpPr>
            <p:spPr bwMode="auto">
              <a:xfrm>
                <a:off x="780" y="3276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2234" name="Line 33"/>
              <p:cNvSpPr>
                <a:spLocks noChangeShapeType="1"/>
              </p:cNvSpPr>
              <p:nvPr/>
            </p:nvSpPr>
            <p:spPr bwMode="auto">
              <a:xfrm>
                <a:off x="780" y="3504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2235" name="Line 34"/>
              <p:cNvSpPr>
                <a:spLocks noChangeShapeType="1"/>
              </p:cNvSpPr>
              <p:nvPr/>
            </p:nvSpPr>
            <p:spPr bwMode="auto">
              <a:xfrm>
                <a:off x="780" y="3732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2236" name="Line 35"/>
              <p:cNvSpPr>
                <a:spLocks noChangeShapeType="1"/>
              </p:cNvSpPr>
              <p:nvPr/>
            </p:nvSpPr>
            <p:spPr bwMode="auto">
              <a:xfrm>
                <a:off x="1992" y="3732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2237" name="Line 36"/>
              <p:cNvSpPr>
                <a:spLocks noChangeShapeType="1"/>
              </p:cNvSpPr>
              <p:nvPr/>
            </p:nvSpPr>
            <p:spPr bwMode="auto">
              <a:xfrm>
                <a:off x="1992" y="3504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2238" name="Line 37"/>
              <p:cNvSpPr>
                <a:spLocks noChangeShapeType="1"/>
              </p:cNvSpPr>
              <p:nvPr/>
            </p:nvSpPr>
            <p:spPr bwMode="auto">
              <a:xfrm>
                <a:off x="1992" y="3276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2239" name="Line 38"/>
              <p:cNvSpPr>
                <a:spLocks noChangeShapeType="1"/>
              </p:cNvSpPr>
              <p:nvPr/>
            </p:nvSpPr>
            <p:spPr bwMode="auto">
              <a:xfrm>
                <a:off x="1992" y="3048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2240" name="Line 39"/>
              <p:cNvSpPr>
                <a:spLocks noChangeShapeType="1"/>
              </p:cNvSpPr>
              <p:nvPr/>
            </p:nvSpPr>
            <p:spPr bwMode="auto">
              <a:xfrm>
                <a:off x="1992" y="2820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</p:grpSp>
      </p:grpSp>
      <p:sp>
        <p:nvSpPr>
          <p:cNvPr id="40" name="TextBox 39"/>
          <p:cNvSpPr txBox="1"/>
          <p:nvPr/>
        </p:nvSpPr>
        <p:spPr>
          <a:xfrm>
            <a:off x="135616" y="4882747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4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34738" y="4836880"/>
            <a:ext cx="649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736028" y="388687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14656" y="4084940"/>
            <a:ext cx="34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5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Electric Motor:</a:t>
            </a:r>
          </a:p>
        </p:txBody>
      </p:sp>
      <p:sp>
        <p:nvSpPr>
          <p:cNvPr id="53251" name="Line 3"/>
          <p:cNvSpPr>
            <a:spLocks noChangeShapeType="1"/>
          </p:cNvSpPr>
          <p:nvPr/>
        </p:nvSpPr>
        <p:spPr bwMode="auto">
          <a:xfrm rot="3203757" flipV="1">
            <a:off x="4383088" y="3767138"/>
            <a:ext cx="762000" cy="85725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400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3252" name="Oval 4"/>
          <p:cNvSpPr>
            <a:spLocks noChangeArrowheads="1"/>
          </p:cNvSpPr>
          <p:nvPr/>
        </p:nvSpPr>
        <p:spPr bwMode="auto">
          <a:xfrm rot="11067354" flipV="1">
            <a:off x="4699000" y="2503488"/>
            <a:ext cx="322263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5400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 rot="11067354" flipV="1">
            <a:off x="4173538" y="2520950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4" name="Oval 6"/>
          <p:cNvSpPr>
            <a:spLocks noChangeArrowheads="1"/>
          </p:cNvSpPr>
          <p:nvPr/>
        </p:nvSpPr>
        <p:spPr bwMode="auto">
          <a:xfrm rot="11067354" flipV="1">
            <a:off x="4464050" y="5443538"/>
            <a:ext cx="322263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5400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 rot="11067354" flipV="1">
            <a:off x="3917950" y="5461000"/>
            <a:ext cx="563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000" smtClean="0">
              <a:solidFill>
                <a:srgbClr val="3399FF"/>
              </a:solidFill>
              <a:latin typeface="Times New Roman" pitchFamily="18" charset="0"/>
            </a:endParaRPr>
          </a:p>
        </p:txBody>
      </p:sp>
      <p:grpSp>
        <p:nvGrpSpPr>
          <p:cNvPr id="53256" name="Group 8"/>
          <p:cNvGrpSpPr>
            <a:grpSpLocks/>
          </p:cNvGrpSpPr>
          <p:nvPr/>
        </p:nvGrpSpPr>
        <p:grpSpPr bwMode="auto">
          <a:xfrm rot="11067354" flipV="1">
            <a:off x="4773613" y="2608263"/>
            <a:ext cx="160337" cy="161925"/>
            <a:chOff x="3700" y="1263"/>
            <a:chExt cx="96" cy="96"/>
          </a:xfrm>
        </p:grpSpPr>
        <p:sp>
          <p:nvSpPr>
            <p:cNvPr id="53283" name="Line 9"/>
            <p:cNvSpPr>
              <a:spLocks noChangeShapeType="1"/>
            </p:cNvSpPr>
            <p:nvPr/>
          </p:nvSpPr>
          <p:spPr bwMode="auto">
            <a:xfrm>
              <a:off x="3700" y="1263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53284" name="Line 10"/>
            <p:cNvSpPr>
              <a:spLocks noChangeShapeType="1"/>
            </p:cNvSpPr>
            <p:nvPr/>
          </p:nvSpPr>
          <p:spPr bwMode="auto">
            <a:xfrm flipH="1">
              <a:off x="3700" y="1263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</p:grpSp>
      <p:sp>
        <p:nvSpPr>
          <p:cNvPr id="53257" name="Line 11"/>
          <p:cNvSpPr>
            <a:spLocks noChangeShapeType="1"/>
          </p:cNvSpPr>
          <p:nvPr/>
        </p:nvSpPr>
        <p:spPr bwMode="auto">
          <a:xfrm rot="11067354" flipV="1">
            <a:off x="4835525" y="2797175"/>
            <a:ext cx="0" cy="2695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400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3258" name="Line 12"/>
          <p:cNvSpPr>
            <a:spLocks noChangeShapeType="1"/>
          </p:cNvSpPr>
          <p:nvPr/>
        </p:nvSpPr>
        <p:spPr bwMode="auto">
          <a:xfrm rot="11067354" flipV="1">
            <a:off x="4630738" y="2778125"/>
            <a:ext cx="0" cy="2770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400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53259" name="Group 13"/>
          <p:cNvGrpSpPr>
            <a:grpSpLocks/>
          </p:cNvGrpSpPr>
          <p:nvPr/>
        </p:nvGrpSpPr>
        <p:grpSpPr bwMode="auto">
          <a:xfrm>
            <a:off x="1047750" y="2552700"/>
            <a:ext cx="7486650" cy="3295650"/>
            <a:chOff x="660" y="1920"/>
            <a:chExt cx="4716" cy="2076"/>
          </a:xfrm>
        </p:grpSpPr>
        <p:grpSp>
          <p:nvGrpSpPr>
            <p:cNvPr id="53261" name="Group 14"/>
            <p:cNvGrpSpPr>
              <a:grpSpLocks/>
            </p:cNvGrpSpPr>
            <p:nvPr/>
          </p:nvGrpSpPr>
          <p:grpSpPr bwMode="auto">
            <a:xfrm>
              <a:off x="660" y="1920"/>
              <a:ext cx="4716" cy="912"/>
              <a:chOff x="780" y="2820"/>
              <a:chExt cx="4716" cy="912"/>
            </a:xfrm>
          </p:grpSpPr>
          <p:sp>
            <p:nvSpPr>
              <p:cNvPr id="53273" name="Line 15"/>
              <p:cNvSpPr>
                <a:spLocks noChangeShapeType="1"/>
              </p:cNvSpPr>
              <p:nvPr/>
            </p:nvSpPr>
            <p:spPr bwMode="auto">
              <a:xfrm>
                <a:off x="780" y="2820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3274" name="Line 16"/>
              <p:cNvSpPr>
                <a:spLocks noChangeShapeType="1"/>
              </p:cNvSpPr>
              <p:nvPr/>
            </p:nvSpPr>
            <p:spPr bwMode="auto">
              <a:xfrm>
                <a:off x="780" y="3048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3275" name="Line 17"/>
              <p:cNvSpPr>
                <a:spLocks noChangeShapeType="1"/>
              </p:cNvSpPr>
              <p:nvPr/>
            </p:nvSpPr>
            <p:spPr bwMode="auto">
              <a:xfrm>
                <a:off x="780" y="3276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3276" name="Line 18"/>
              <p:cNvSpPr>
                <a:spLocks noChangeShapeType="1"/>
              </p:cNvSpPr>
              <p:nvPr/>
            </p:nvSpPr>
            <p:spPr bwMode="auto">
              <a:xfrm>
                <a:off x="780" y="3504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3277" name="Line 19"/>
              <p:cNvSpPr>
                <a:spLocks noChangeShapeType="1"/>
              </p:cNvSpPr>
              <p:nvPr/>
            </p:nvSpPr>
            <p:spPr bwMode="auto">
              <a:xfrm>
                <a:off x="780" y="3732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3278" name="Line 20"/>
              <p:cNvSpPr>
                <a:spLocks noChangeShapeType="1"/>
              </p:cNvSpPr>
              <p:nvPr/>
            </p:nvSpPr>
            <p:spPr bwMode="auto">
              <a:xfrm>
                <a:off x="1992" y="3732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3279" name="Line 21"/>
              <p:cNvSpPr>
                <a:spLocks noChangeShapeType="1"/>
              </p:cNvSpPr>
              <p:nvPr/>
            </p:nvSpPr>
            <p:spPr bwMode="auto">
              <a:xfrm>
                <a:off x="1992" y="3504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3280" name="Line 22"/>
              <p:cNvSpPr>
                <a:spLocks noChangeShapeType="1"/>
              </p:cNvSpPr>
              <p:nvPr/>
            </p:nvSpPr>
            <p:spPr bwMode="auto">
              <a:xfrm>
                <a:off x="1992" y="3276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3281" name="Line 23"/>
              <p:cNvSpPr>
                <a:spLocks noChangeShapeType="1"/>
              </p:cNvSpPr>
              <p:nvPr/>
            </p:nvSpPr>
            <p:spPr bwMode="auto">
              <a:xfrm>
                <a:off x="1992" y="3048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3282" name="Line 24"/>
              <p:cNvSpPr>
                <a:spLocks noChangeShapeType="1"/>
              </p:cNvSpPr>
              <p:nvPr/>
            </p:nvSpPr>
            <p:spPr bwMode="auto">
              <a:xfrm>
                <a:off x="1992" y="2820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53262" name="Group 25"/>
            <p:cNvGrpSpPr>
              <a:grpSpLocks/>
            </p:cNvGrpSpPr>
            <p:nvPr/>
          </p:nvGrpSpPr>
          <p:grpSpPr bwMode="auto">
            <a:xfrm>
              <a:off x="660" y="3084"/>
              <a:ext cx="4716" cy="912"/>
              <a:chOff x="780" y="2820"/>
              <a:chExt cx="4716" cy="912"/>
            </a:xfrm>
          </p:grpSpPr>
          <p:sp>
            <p:nvSpPr>
              <p:cNvPr id="53263" name="Line 26"/>
              <p:cNvSpPr>
                <a:spLocks noChangeShapeType="1"/>
              </p:cNvSpPr>
              <p:nvPr/>
            </p:nvSpPr>
            <p:spPr bwMode="auto">
              <a:xfrm>
                <a:off x="780" y="2820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3264" name="Line 27"/>
              <p:cNvSpPr>
                <a:spLocks noChangeShapeType="1"/>
              </p:cNvSpPr>
              <p:nvPr/>
            </p:nvSpPr>
            <p:spPr bwMode="auto">
              <a:xfrm>
                <a:off x="780" y="3048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3265" name="Line 28"/>
              <p:cNvSpPr>
                <a:spLocks noChangeShapeType="1"/>
              </p:cNvSpPr>
              <p:nvPr/>
            </p:nvSpPr>
            <p:spPr bwMode="auto">
              <a:xfrm>
                <a:off x="780" y="3276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3266" name="Line 29"/>
              <p:cNvSpPr>
                <a:spLocks noChangeShapeType="1"/>
              </p:cNvSpPr>
              <p:nvPr/>
            </p:nvSpPr>
            <p:spPr bwMode="auto">
              <a:xfrm>
                <a:off x="780" y="3504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3267" name="Line 30"/>
              <p:cNvSpPr>
                <a:spLocks noChangeShapeType="1"/>
              </p:cNvSpPr>
              <p:nvPr/>
            </p:nvSpPr>
            <p:spPr bwMode="auto">
              <a:xfrm>
                <a:off x="780" y="3732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3268" name="Line 31"/>
              <p:cNvSpPr>
                <a:spLocks noChangeShapeType="1"/>
              </p:cNvSpPr>
              <p:nvPr/>
            </p:nvSpPr>
            <p:spPr bwMode="auto">
              <a:xfrm>
                <a:off x="1992" y="3732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3269" name="Line 32"/>
              <p:cNvSpPr>
                <a:spLocks noChangeShapeType="1"/>
              </p:cNvSpPr>
              <p:nvPr/>
            </p:nvSpPr>
            <p:spPr bwMode="auto">
              <a:xfrm>
                <a:off x="1992" y="3504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3270" name="Line 33"/>
              <p:cNvSpPr>
                <a:spLocks noChangeShapeType="1"/>
              </p:cNvSpPr>
              <p:nvPr/>
            </p:nvSpPr>
            <p:spPr bwMode="auto">
              <a:xfrm>
                <a:off x="1992" y="3276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3271" name="Line 34"/>
              <p:cNvSpPr>
                <a:spLocks noChangeShapeType="1"/>
              </p:cNvSpPr>
              <p:nvPr/>
            </p:nvSpPr>
            <p:spPr bwMode="auto">
              <a:xfrm>
                <a:off x="1992" y="3048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3272" name="Line 35"/>
              <p:cNvSpPr>
                <a:spLocks noChangeShapeType="1"/>
              </p:cNvSpPr>
              <p:nvPr/>
            </p:nvSpPr>
            <p:spPr bwMode="auto">
              <a:xfrm>
                <a:off x="1992" y="2820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</p:grpSp>
      </p:grpSp>
      <p:sp>
        <p:nvSpPr>
          <p:cNvPr id="53260" name="Oval 36"/>
          <p:cNvSpPr>
            <a:spLocks noChangeArrowheads="1"/>
          </p:cNvSpPr>
          <p:nvPr/>
        </p:nvSpPr>
        <p:spPr bwMode="auto">
          <a:xfrm rot="11067354" flipV="1">
            <a:off x="4591050" y="5575300"/>
            <a:ext cx="80963" cy="80963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5400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5616" y="4882747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4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334738" y="4836880"/>
            <a:ext cx="649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34014" y="4010989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11784" y="3977353"/>
            <a:ext cx="34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254" y="1921818"/>
            <a:ext cx="3146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Switch current direction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91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Electric Motor:</a:t>
            </a:r>
          </a:p>
        </p:txBody>
      </p:sp>
      <p:grpSp>
        <p:nvGrpSpPr>
          <p:cNvPr id="54275" name="Group 3"/>
          <p:cNvGrpSpPr>
            <a:grpSpLocks/>
          </p:cNvGrpSpPr>
          <p:nvPr/>
        </p:nvGrpSpPr>
        <p:grpSpPr bwMode="auto">
          <a:xfrm rot="-5790904">
            <a:off x="4164012" y="2574926"/>
            <a:ext cx="1084263" cy="3351212"/>
            <a:chOff x="2563" y="1574"/>
            <a:chExt cx="683" cy="2111"/>
          </a:xfrm>
        </p:grpSpPr>
        <p:sp>
          <p:nvSpPr>
            <p:cNvPr id="54299" name="Line 4"/>
            <p:cNvSpPr>
              <a:spLocks noChangeShapeType="1"/>
            </p:cNvSpPr>
            <p:nvPr/>
          </p:nvSpPr>
          <p:spPr bwMode="auto">
            <a:xfrm rot="2925369" flipV="1">
              <a:off x="2736" y="2391"/>
              <a:ext cx="480" cy="54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grpSp>
          <p:nvGrpSpPr>
            <p:cNvPr id="54300" name="Group 5"/>
            <p:cNvGrpSpPr>
              <a:grpSpLocks/>
            </p:cNvGrpSpPr>
            <p:nvPr/>
          </p:nvGrpSpPr>
          <p:grpSpPr bwMode="auto">
            <a:xfrm rot="10788966" flipV="1">
              <a:off x="2576" y="1574"/>
              <a:ext cx="486" cy="250"/>
              <a:chOff x="2946" y="3493"/>
              <a:chExt cx="461" cy="237"/>
            </a:xfrm>
          </p:grpSpPr>
          <p:sp>
            <p:nvSpPr>
              <p:cNvPr id="54309" name="Oval 6"/>
              <p:cNvSpPr>
                <a:spLocks noChangeArrowheads="1"/>
              </p:cNvSpPr>
              <p:nvPr/>
            </p:nvSpPr>
            <p:spPr bwMode="auto">
              <a:xfrm>
                <a:off x="2946" y="3508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4310" name="Oval 7"/>
              <p:cNvSpPr>
                <a:spLocks noChangeArrowheads="1"/>
              </p:cNvSpPr>
              <p:nvPr/>
            </p:nvSpPr>
            <p:spPr bwMode="auto">
              <a:xfrm>
                <a:off x="3018" y="358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4311" name="Text Box 8"/>
              <p:cNvSpPr txBox="1">
                <a:spLocks noChangeArrowheads="1"/>
              </p:cNvSpPr>
              <p:nvPr/>
            </p:nvSpPr>
            <p:spPr bwMode="auto">
              <a:xfrm>
                <a:off x="3115" y="3493"/>
                <a:ext cx="292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altLang="en-US" sz="20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54301" name="Group 9"/>
            <p:cNvGrpSpPr>
              <a:grpSpLocks/>
            </p:cNvGrpSpPr>
            <p:nvPr/>
          </p:nvGrpSpPr>
          <p:grpSpPr bwMode="auto">
            <a:xfrm rot="10788966" flipV="1">
              <a:off x="2563" y="3435"/>
              <a:ext cx="499" cy="250"/>
              <a:chOff x="2896" y="1751"/>
              <a:chExt cx="473" cy="237"/>
            </a:xfrm>
          </p:grpSpPr>
          <p:sp>
            <p:nvSpPr>
              <p:cNvPr id="54304" name="Oval 10"/>
              <p:cNvSpPr>
                <a:spLocks noChangeArrowheads="1"/>
              </p:cNvSpPr>
              <p:nvPr/>
            </p:nvSpPr>
            <p:spPr bwMode="auto">
              <a:xfrm>
                <a:off x="2896" y="1765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4305" name="Text Box 11"/>
              <p:cNvSpPr txBox="1">
                <a:spLocks noChangeArrowheads="1"/>
              </p:cNvSpPr>
              <p:nvPr/>
            </p:nvSpPr>
            <p:spPr bwMode="auto">
              <a:xfrm>
                <a:off x="3077" y="1751"/>
                <a:ext cx="292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altLang="en-US" sz="2000" smtClean="0">
                  <a:solidFill>
                    <a:srgbClr val="3399FF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54306" name="Group 12"/>
              <p:cNvGrpSpPr>
                <a:grpSpLocks/>
              </p:cNvGrpSpPr>
              <p:nvPr/>
            </p:nvGrpSpPr>
            <p:grpSpPr bwMode="auto">
              <a:xfrm>
                <a:off x="2944" y="1813"/>
                <a:ext cx="96" cy="96"/>
                <a:chOff x="3700" y="1263"/>
                <a:chExt cx="96" cy="96"/>
              </a:xfrm>
            </p:grpSpPr>
            <p:sp>
              <p:nvSpPr>
                <p:cNvPr id="54307" name="Line 13"/>
                <p:cNvSpPr>
                  <a:spLocks noChangeShapeType="1"/>
                </p:cNvSpPr>
                <p:nvPr/>
              </p:nvSpPr>
              <p:spPr bwMode="auto">
                <a:xfrm>
                  <a:off x="3700" y="1263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5400" smtClean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54308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3700" y="1263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5400" smtClean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endParaRPr>
                </a:p>
              </p:txBody>
            </p:sp>
          </p:grpSp>
        </p:grpSp>
        <p:sp>
          <p:nvSpPr>
            <p:cNvPr id="54302" name="Line 15"/>
            <p:cNvSpPr>
              <a:spLocks noChangeShapeType="1"/>
            </p:cNvSpPr>
            <p:nvPr/>
          </p:nvSpPr>
          <p:spPr bwMode="auto">
            <a:xfrm rot="10788966" flipV="1">
              <a:off x="3018" y="1776"/>
              <a:ext cx="0" cy="16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54303" name="Line 16"/>
            <p:cNvSpPr>
              <a:spLocks noChangeShapeType="1"/>
            </p:cNvSpPr>
            <p:nvPr/>
          </p:nvSpPr>
          <p:spPr bwMode="auto">
            <a:xfrm rot="10788966" flipV="1">
              <a:off x="2891" y="1775"/>
              <a:ext cx="0" cy="17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</p:grpSp>
      <p:grpSp>
        <p:nvGrpSpPr>
          <p:cNvPr id="54276" name="Group 17"/>
          <p:cNvGrpSpPr>
            <a:grpSpLocks/>
          </p:cNvGrpSpPr>
          <p:nvPr/>
        </p:nvGrpSpPr>
        <p:grpSpPr bwMode="auto">
          <a:xfrm>
            <a:off x="1047750" y="2552700"/>
            <a:ext cx="7486650" cy="3295650"/>
            <a:chOff x="660" y="1920"/>
            <a:chExt cx="4716" cy="2076"/>
          </a:xfrm>
        </p:grpSpPr>
        <p:grpSp>
          <p:nvGrpSpPr>
            <p:cNvPr id="54277" name="Group 18"/>
            <p:cNvGrpSpPr>
              <a:grpSpLocks/>
            </p:cNvGrpSpPr>
            <p:nvPr/>
          </p:nvGrpSpPr>
          <p:grpSpPr bwMode="auto">
            <a:xfrm>
              <a:off x="660" y="1920"/>
              <a:ext cx="4716" cy="912"/>
              <a:chOff x="780" y="2820"/>
              <a:chExt cx="4716" cy="912"/>
            </a:xfrm>
          </p:grpSpPr>
          <p:sp>
            <p:nvSpPr>
              <p:cNvPr id="54289" name="Line 19"/>
              <p:cNvSpPr>
                <a:spLocks noChangeShapeType="1"/>
              </p:cNvSpPr>
              <p:nvPr/>
            </p:nvSpPr>
            <p:spPr bwMode="auto">
              <a:xfrm>
                <a:off x="780" y="2820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4290" name="Line 20"/>
              <p:cNvSpPr>
                <a:spLocks noChangeShapeType="1"/>
              </p:cNvSpPr>
              <p:nvPr/>
            </p:nvSpPr>
            <p:spPr bwMode="auto">
              <a:xfrm>
                <a:off x="780" y="3048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4291" name="Line 21"/>
              <p:cNvSpPr>
                <a:spLocks noChangeShapeType="1"/>
              </p:cNvSpPr>
              <p:nvPr/>
            </p:nvSpPr>
            <p:spPr bwMode="auto">
              <a:xfrm>
                <a:off x="780" y="3276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4292" name="Line 22"/>
              <p:cNvSpPr>
                <a:spLocks noChangeShapeType="1"/>
              </p:cNvSpPr>
              <p:nvPr/>
            </p:nvSpPr>
            <p:spPr bwMode="auto">
              <a:xfrm>
                <a:off x="780" y="3504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4293" name="Line 23"/>
              <p:cNvSpPr>
                <a:spLocks noChangeShapeType="1"/>
              </p:cNvSpPr>
              <p:nvPr/>
            </p:nvSpPr>
            <p:spPr bwMode="auto">
              <a:xfrm>
                <a:off x="780" y="3732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4294" name="Line 24"/>
              <p:cNvSpPr>
                <a:spLocks noChangeShapeType="1"/>
              </p:cNvSpPr>
              <p:nvPr/>
            </p:nvSpPr>
            <p:spPr bwMode="auto">
              <a:xfrm>
                <a:off x="1992" y="3732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4295" name="Line 25"/>
              <p:cNvSpPr>
                <a:spLocks noChangeShapeType="1"/>
              </p:cNvSpPr>
              <p:nvPr/>
            </p:nvSpPr>
            <p:spPr bwMode="auto">
              <a:xfrm>
                <a:off x="1992" y="3504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4296" name="Line 26"/>
              <p:cNvSpPr>
                <a:spLocks noChangeShapeType="1"/>
              </p:cNvSpPr>
              <p:nvPr/>
            </p:nvSpPr>
            <p:spPr bwMode="auto">
              <a:xfrm>
                <a:off x="1992" y="3276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4297" name="Line 27"/>
              <p:cNvSpPr>
                <a:spLocks noChangeShapeType="1"/>
              </p:cNvSpPr>
              <p:nvPr/>
            </p:nvSpPr>
            <p:spPr bwMode="auto">
              <a:xfrm>
                <a:off x="1992" y="3048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4298" name="Line 28"/>
              <p:cNvSpPr>
                <a:spLocks noChangeShapeType="1"/>
              </p:cNvSpPr>
              <p:nvPr/>
            </p:nvSpPr>
            <p:spPr bwMode="auto">
              <a:xfrm>
                <a:off x="1992" y="2820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54278" name="Group 29"/>
            <p:cNvGrpSpPr>
              <a:grpSpLocks/>
            </p:cNvGrpSpPr>
            <p:nvPr/>
          </p:nvGrpSpPr>
          <p:grpSpPr bwMode="auto">
            <a:xfrm>
              <a:off x="660" y="3084"/>
              <a:ext cx="4716" cy="912"/>
              <a:chOff x="780" y="2820"/>
              <a:chExt cx="4716" cy="912"/>
            </a:xfrm>
          </p:grpSpPr>
          <p:sp>
            <p:nvSpPr>
              <p:cNvPr id="54279" name="Line 30"/>
              <p:cNvSpPr>
                <a:spLocks noChangeShapeType="1"/>
              </p:cNvSpPr>
              <p:nvPr/>
            </p:nvSpPr>
            <p:spPr bwMode="auto">
              <a:xfrm>
                <a:off x="780" y="2820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4280" name="Line 31"/>
              <p:cNvSpPr>
                <a:spLocks noChangeShapeType="1"/>
              </p:cNvSpPr>
              <p:nvPr/>
            </p:nvSpPr>
            <p:spPr bwMode="auto">
              <a:xfrm>
                <a:off x="780" y="3048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4281" name="Line 32"/>
              <p:cNvSpPr>
                <a:spLocks noChangeShapeType="1"/>
              </p:cNvSpPr>
              <p:nvPr/>
            </p:nvSpPr>
            <p:spPr bwMode="auto">
              <a:xfrm>
                <a:off x="780" y="3276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4282" name="Line 33"/>
              <p:cNvSpPr>
                <a:spLocks noChangeShapeType="1"/>
              </p:cNvSpPr>
              <p:nvPr/>
            </p:nvSpPr>
            <p:spPr bwMode="auto">
              <a:xfrm>
                <a:off x="780" y="3504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4283" name="Line 34"/>
              <p:cNvSpPr>
                <a:spLocks noChangeShapeType="1"/>
              </p:cNvSpPr>
              <p:nvPr/>
            </p:nvSpPr>
            <p:spPr bwMode="auto">
              <a:xfrm>
                <a:off x="780" y="3732"/>
                <a:ext cx="1200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4284" name="Line 35"/>
              <p:cNvSpPr>
                <a:spLocks noChangeShapeType="1"/>
              </p:cNvSpPr>
              <p:nvPr/>
            </p:nvSpPr>
            <p:spPr bwMode="auto">
              <a:xfrm>
                <a:off x="1992" y="3732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4285" name="Line 36"/>
              <p:cNvSpPr>
                <a:spLocks noChangeShapeType="1"/>
              </p:cNvSpPr>
              <p:nvPr/>
            </p:nvSpPr>
            <p:spPr bwMode="auto">
              <a:xfrm>
                <a:off x="1992" y="3504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4286" name="Line 37"/>
              <p:cNvSpPr>
                <a:spLocks noChangeShapeType="1"/>
              </p:cNvSpPr>
              <p:nvPr/>
            </p:nvSpPr>
            <p:spPr bwMode="auto">
              <a:xfrm>
                <a:off x="1992" y="3276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4287" name="Line 38"/>
              <p:cNvSpPr>
                <a:spLocks noChangeShapeType="1"/>
              </p:cNvSpPr>
              <p:nvPr/>
            </p:nvSpPr>
            <p:spPr bwMode="auto">
              <a:xfrm>
                <a:off x="1992" y="3048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4288" name="Line 39"/>
              <p:cNvSpPr>
                <a:spLocks noChangeShapeType="1"/>
              </p:cNvSpPr>
              <p:nvPr/>
            </p:nvSpPr>
            <p:spPr bwMode="auto">
              <a:xfrm>
                <a:off x="1992" y="2820"/>
                <a:ext cx="3504" cy="0"/>
              </a:xfrm>
              <a:prstGeom prst="line">
                <a:avLst/>
              </a:prstGeom>
              <a:noFill/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</p:grpSp>
      </p:grpSp>
      <p:sp>
        <p:nvSpPr>
          <p:cNvPr id="40" name="TextBox 39"/>
          <p:cNvSpPr txBox="1"/>
          <p:nvPr/>
        </p:nvSpPr>
        <p:spPr>
          <a:xfrm>
            <a:off x="135616" y="4882747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4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34738" y="4836880"/>
            <a:ext cx="649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84283" y="468382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05006" y="3188627"/>
            <a:ext cx="34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32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Text Box 2"/>
          <p:cNvSpPr txBox="1">
            <a:spLocks noChangeArrowheads="1"/>
          </p:cNvSpPr>
          <p:nvPr/>
        </p:nvSpPr>
        <p:spPr bwMode="auto">
          <a:xfrm>
            <a:off x="2173288" y="128588"/>
            <a:ext cx="4706937" cy="4667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ea typeface="MS PGothic" pitchFamily="34" charset="-128"/>
              </a:rPr>
              <a:t>How does an electric motor work?</a:t>
            </a:r>
          </a:p>
        </p:txBody>
      </p:sp>
      <p:pic>
        <p:nvPicPr>
          <p:cNvPr id="533507" name="Picture 3" descr="9"/>
          <p:cNvPicPr>
            <a:picLocks noChangeAspect="1" noChangeArrowheads="1"/>
          </p:cNvPicPr>
          <p:nvPr/>
        </p:nvPicPr>
        <p:blipFill>
          <a:blip r:embed="rId2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51"/>
          <a:stretch>
            <a:fillRect/>
          </a:stretch>
        </p:blipFill>
        <p:spPr bwMode="auto">
          <a:xfrm>
            <a:off x="185738" y="808038"/>
            <a:ext cx="2425700" cy="577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3508" name="Picture 4" descr="9"/>
          <p:cNvPicPr>
            <a:picLocks noChangeAspect="1" noChangeArrowheads="1"/>
          </p:cNvPicPr>
          <p:nvPr/>
        </p:nvPicPr>
        <p:blipFill>
          <a:blip r:embed="rId2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8" r="46089"/>
          <a:stretch>
            <a:fillRect/>
          </a:stretch>
        </p:blipFill>
        <p:spPr bwMode="auto">
          <a:xfrm>
            <a:off x="2644775" y="808038"/>
            <a:ext cx="2170113" cy="577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3509" name="Picture 5" descr="9"/>
          <p:cNvPicPr>
            <a:picLocks noChangeAspect="1" noChangeArrowheads="1"/>
          </p:cNvPicPr>
          <p:nvPr/>
        </p:nvPicPr>
        <p:blipFill>
          <a:blip r:embed="rId2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7" r="27399"/>
          <a:stretch>
            <a:fillRect/>
          </a:stretch>
        </p:blipFill>
        <p:spPr bwMode="auto">
          <a:xfrm>
            <a:off x="4818063" y="808038"/>
            <a:ext cx="1601787" cy="577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3510" name="Picture 6" descr="9"/>
          <p:cNvPicPr>
            <a:picLocks noChangeAspect="1" noChangeArrowheads="1"/>
          </p:cNvPicPr>
          <p:nvPr/>
        </p:nvPicPr>
        <p:blipFill>
          <a:blip r:embed="rId2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55"/>
          <a:stretch>
            <a:fillRect/>
          </a:stretch>
        </p:blipFill>
        <p:spPr bwMode="auto">
          <a:xfrm>
            <a:off x="6467475" y="808038"/>
            <a:ext cx="2305050" cy="577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3511" name="Text Box 7"/>
          <p:cNvSpPr txBox="1">
            <a:spLocks noChangeArrowheads="1"/>
          </p:cNvSpPr>
          <p:nvPr/>
        </p:nvSpPr>
        <p:spPr bwMode="auto">
          <a:xfrm>
            <a:off x="1768475" y="1589088"/>
            <a:ext cx="900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ea typeface="MS PGothic" pitchFamily="34" charset="-128"/>
              </a:rPr>
              <a:t>stator</a:t>
            </a:r>
          </a:p>
        </p:txBody>
      </p:sp>
      <p:sp>
        <p:nvSpPr>
          <p:cNvPr id="533512" name="Text Box 8"/>
          <p:cNvSpPr txBox="1">
            <a:spLocks noChangeArrowheads="1"/>
          </p:cNvSpPr>
          <p:nvPr/>
        </p:nvSpPr>
        <p:spPr bwMode="auto">
          <a:xfrm>
            <a:off x="1768475" y="5668963"/>
            <a:ext cx="900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ea typeface="MS PGothic" pitchFamily="34" charset="-128"/>
              </a:rPr>
              <a:t>stator</a:t>
            </a:r>
          </a:p>
        </p:txBody>
      </p:sp>
      <p:sp>
        <p:nvSpPr>
          <p:cNvPr id="533513" name="Text Box 9"/>
          <p:cNvSpPr txBox="1">
            <a:spLocks noChangeArrowheads="1"/>
          </p:cNvSpPr>
          <p:nvPr/>
        </p:nvSpPr>
        <p:spPr bwMode="auto">
          <a:xfrm>
            <a:off x="392113" y="2809875"/>
            <a:ext cx="900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ea typeface="MS PGothic" pitchFamily="34" charset="-128"/>
              </a:rPr>
              <a:t>rotor</a:t>
            </a:r>
          </a:p>
        </p:txBody>
      </p:sp>
    </p:spTree>
    <p:extLst>
      <p:ext uri="{BB962C8B-B14F-4D97-AF65-F5344CB8AC3E}">
        <p14:creationId xmlns:p14="http://schemas.microsoft.com/office/powerpoint/2010/main" val="361081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3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3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3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3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3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3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3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3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3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3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3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3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3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3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11" grpId="0" build="p" autoUpdateAnimBg="0"/>
      <p:bldP spid="533512" grpId="0" build="p" autoUpdateAnimBg="0"/>
      <p:bldP spid="533513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1301750"/>
            <a:ext cx="5029200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1" name="Text Box 3"/>
          <p:cNvSpPr txBox="1">
            <a:spLocks noChangeArrowheads="1"/>
          </p:cNvSpPr>
          <p:nvPr/>
        </p:nvSpPr>
        <p:spPr bwMode="auto">
          <a:xfrm>
            <a:off x="3149600" y="241300"/>
            <a:ext cx="2459038" cy="7112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>
                <a:solidFill>
                  <a:srgbClr val="000000"/>
                </a:solidFill>
                <a:ea typeface="MS PGothic" pitchFamily="34" charset="-128"/>
              </a:rPr>
              <a:t>DC motor</a:t>
            </a:r>
          </a:p>
        </p:txBody>
      </p:sp>
      <p:sp>
        <p:nvSpPr>
          <p:cNvPr id="534532" name="Text Box 4"/>
          <p:cNvSpPr txBox="1">
            <a:spLocks noChangeArrowheads="1"/>
          </p:cNvSpPr>
          <p:nvPr/>
        </p:nvSpPr>
        <p:spPr bwMode="auto">
          <a:xfrm>
            <a:off x="238125" y="1919288"/>
            <a:ext cx="2638425" cy="11969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ea typeface="MS PGothic" pitchFamily="34" charset="-128"/>
              </a:rPr>
              <a:t>How is the direction of the current switched??</a:t>
            </a:r>
          </a:p>
        </p:txBody>
      </p:sp>
      <p:sp>
        <p:nvSpPr>
          <p:cNvPr id="534534" name="Freeform 6"/>
          <p:cNvSpPr>
            <a:spLocks/>
          </p:cNvSpPr>
          <p:nvPr/>
        </p:nvSpPr>
        <p:spPr bwMode="auto">
          <a:xfrm>
            <a:off x="476250" y="3157538"/>
            <a:ext cx="3006725" cy="1392237"/>
          </a:xfrm>
          <a:custGeom>
            <a:avLst/>
            <a:gdLst>
              <a:gd name="T0" fmla="*/ 290 w 1894"/>
              <a:gd name="T1" fmla="*/ 0 h 877"/>
              <a:gd name="T2" fmla="*/ 482 w 1894"/>
              <a:gd name="T3" fmla="*/ 329 h 877"/>
              <a:gd name="T4" fmla="*/ 235 w 1894"/>
              <a:gd name="T5" fmla="*/ 548 h 877"/>
              <a:gd name="T6" fmla="*/ 1894 w 1894"/>
              <a:gd name="T7" fmla="*/ 877 h 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94" h="877">
                <a:moveTo>
                  <a:pt x="290" y="0"/>
                </a:moveTo>
                <a:cubicBezTo>
                  <a:pt x="390" y="119"/>
                  <a:pt x="491" y="238"/>
                  <a:pt x="482" y="329"/>
                </a:cubicBezTo>
                <a:cubicBezTo>
                  <a:pt x="473" y="420"/>
                  <a:pt x="0" y="457"/>
                  <a:pt x="235" y="548"/>
                </a:cubicBezTo>
                <a:cubicBezTo>
                  <a:pt x="470" y="639"/>
                  <a:pt x="1182" y="758"/>
                  <a:pt x="1894" y="87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8374" name="Text Box 9"/>
          <p:cNvSpPr txBox="1">
            <a:spLocks noChangeArrowheads="1"/>
          </p:cNvSpPr>
          <p:nvPr/>
        </p:nvSpPr>
        <p:spPr bwMode="auto">
          <a:xfrm>
            <a:off x="6440488" y="5056188"/>
            <a:ext cx="1828800" cy="396875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  <a:effectLst/>
          <a:extLst/>
        </p:spPr>
        <p:txBody>
          <a:bodyPr>
            <a:spAutoFit/>
          </a:bodyPr>
          <a:lstStyle>
            <a:lvl1pPr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Commutator</a:t>
            </a:r>
            <a:endParaRPr lang="en-US" sz="2000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4538" name="Line 10"/>
          <p:cNvSpPr>
            <a:spLocks noChangeShapeType="1"/>
          </p:cNvSpPr>
          <p:nvPr/>
        </p:nvSpPr>
        <p:spPr bwMode="auto">
          <a:xfrm flipH="1" flipV="1">
            <a:off x="4764088" y="4724400"/>
            <a:ext cx="1658937" cy="522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881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C:\Documents and Settings\nanowork\Desktop\Figrure 20-1&amp;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6" t="11366" r="21333" b="18051"/>
          <a:stretch>
            <a:fillRect/>
          </a:stretch>
        </p:blipFill>
        <p:spPr bwMode="auto">
          <a:xfrm>
            <a:off x="5432425" y="750888"/>
            <a:ext cx="3524250" cy="599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165099" y="1219200"/>
            <a:ext cx="5267325" cy="438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u="sng" dirty="0" smtClean="0"/>
              <a:t>Some general properties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800" dirty="0" smtClean="0"/>
              <a:t>Magnets </a:t>
            </a:r>
            <a:r>
              <a:rPr lang="en-US" sz="1800" dirty="0"/>
              <a:t>have a north and a south pole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800" dirty="0"/>
              <a:t>Like poles repel, opposite poles attract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800" dirty="0"/>
              <a:t>Only a few </a:t>
            </a:r>
            <a:r>
              <a:rPr lang="en-US" sz="1800" dirty="0" smtClean="0"/>
              <a:t>elements (iron</a:t>
            </a:r>
            <a:r>
              <a:rPr lang="en-US" sz="1800" dirty="0"/>
              <a:t>, cobalt, </a:t>
            </a:r>
            <a:r>
              <a:rPr lang="en-US" sz="1800" dirty="0" smtClean="0"/>
              <a:t>nickel, gadolinium, neodymium (strong!)) </a:t>
            </a:r>
            <a:r>
              <a:rPr lang="en-US" sz="1800" dirty="0"/>
              <a:t>show strong magnetic effects (</a:t>
            </a:r>
            <a:r>
              <a:rPr lang="en-US" sz="1800" b="1" dirty="0"/>
              <a:t>ferromagnetic materials</a:t>
            </a:r>
            <a:r>
              <a:rPr lang="en-US" sz="1800" dirty="0"/>
              <a:t>)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800" dirty="0" smtClean="0"/>
              <a:t>There </a:t>
            </a:r>
            <a:r>
              <a:rPr lang="en-US" sz="1800" dirty="0"/>
              <a:t>are no magnetic monopoles, i.e</a:t>
            </a:r>
            <a:r>
              <a:rPr lang="en-US" sz="1800" dirty="0" smtClean="0"/>
              <a:t>., </a:t>
            </a:r>
            <a:r>
              <a:rPr lang="en-US" sz="1800" dirty="0"/>
              <a:t>when cutting a </a:t>
            </a:r>
            <a:r>
              <a:rPr lang="en-US" sz="1800" dirty="0" smtClean="0"/>
              <a:t>magnet, </a:t>
            </a:r>
            <a:r>
              <a:rPr lang="en-US" sz="1800" dirty="0"/>
              <a:t>the magnet is not separated into south and north, but two new magnets are obtained. (Electric charges are different, since a single electric charge does exist</a:t>
            </a:r>
            <a:r>
              <a:rPr lang="en-US" sz="1800" dirty="0" smtClean="0"/>
              <a:t>.) </a:t>
            </a:r>
            <a:endParaRPr lang="en-US" sz="1800" dirty="0"/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800" dirty="0" smtClean="0"/>
              <a:t>Magnets </a:t>
            </a:r>
            <a:r>
              <a:rPr lang="en-US" sz="1800" dirty="0"/>
              <a:t>are surrounded by a magnetic field; charges are surrounded by an electric field.   </a:t>
            </a: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165100" y="114300"/>
            <a:ext cx="4279900" cy="4667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Magnets and Magnetic fields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936" y="2280062"/>
            <a:ext cx="4934415" cy="208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6570" y="203479"/>
            <a:ext cx="80099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en-US" sz="1800" b="1" dirty="0" smtClean="0">
                <a:latin typeface="+mj-lt"/>
                <a:ea typeface="Times New Roman" pitchFamily="18" charset="0"/>
                <a:cs typeface="Arial" pitchFamily="34" charset="0"/>
              </a:rPr>
              <a:t>i-clicker</a:t>
            </a:r>
          </a:p>
          <a:p>
            <a:pPr lvl="0" eaLnBrk="1" hangingPunct="1">
              <a:lnSpc>
                <a:spcPct val="150000"/>
              </a:lnSpc>
            </a:pPr>
            <a:r>
              <a:rPr lang="en-US" sz="1800" dirty="0" smtClean="0">
                <a:latin typeface="+mj-lt"/>
                <a:ea typeface="Times New Roman" pitchFamily="18" charset="0"/>
                <a:cs typeface="Arial" pitchFamily="34" charset="0"/>
              </a:rPr>
              <a:t>A </a:t>
            </a:r>
            <a:r>
              <a:rPr lang="en-US" sz="1800" dirty="0">
                <a:latin typeface="+mj-lt"/>
                <a:ea typeface="Times New Roman" pitchFamily="18" charset="0"/>
                <a:cs typeface="Arial" pitchFamily="34" charset="0"/>
              </a:rPr>
              <a:t>rectangular loop is placed in a uniform magnetic field with the plane of the loop perpendicular to the direction of the field. If a current </a:t>
            </a:r>
            <a:r>
              <a:rPr lang="en-US" sz="1800" dirty="0" smtClean="0">
                <a:latin typeface="+mj-lt"/>
                <a:ea typeface="Times New Roman" pitchFamily="18" charset="0"/>
                <a:cs typeface="Arial" pitchFamily="34" charset="0"/>
              </a:rPr>
              <a:t>flows </a:t>
            </a:r>
            <a:r>
              <a:rPr lang="en-US" sz="1800" dirty="0">
                <a:latin typeface="+mj-lt"/>
                <a:ea typeface="Times New Roman" pitchFamily="18" charset="0"/>
                <a:cs typeface="Arial" pitchFamily="34" charset="0"/>
              </a:rPr>
              <a:t>through the loop </a:t>
            </a:r>
            <a:r>
              <a:rPr lang="en-US" sz="1800" dirty="0" smtClean="0">
                <a:latin typeface="+mj-lt"/>
                <a:ea typeface="Times New Roman" pitchFamily="18" charset="0"/>
                <a:cs typeface="Arial" pitchFamily="34" charset="0"/>
              </a:rPr>
              <a:t>as shown </a:t>
            </a:r>
            <a:r>
              <a:rPr lang="en-US" sz="1800" dirty="0">
                <a:latin typeface="+mj-lt"/>
                <a:ea typeface="Times New Roman" pitchFamily="18" charset="0"/>
                <a:cs typeface="Arial" pitchFamily="34" charset="0"/>
              </a:rPr>
              <a:t>by the arrows, the field exerts on the loop</a:t>
            </a:r>
            <a:r>
              <a:rPr lang="en-US" sz="1800" dirty="0" smtClean="0">
                <a:latin typeface="+mj-lt"/>
                <a:ea typeface="Times New Roman" pitchFamily="18" charset="0"/>
                <a:cs typeface="Arial" pitchFamily="34" charset="0"/>
              </a:rPr>
              <a:t>:</a:t>
            </a:r>
            <a:endParaRPr lang="en-US" sz="2800" dirty="0">
              <a:latin typeface="+mj-lt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8497" y="4693538"/>
            <a:ext cx="67060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1" hangingPunct="1">
              <a:lnSpc>
                <a:spcPct val="150000"/>
              </a:lnSpc>
              <a:buAutoNum type="alphaUcParenR"/>
              <a:tabLst>
                <a:tab pos="342900" algn="l"/>
              </a:tabLst>
            </a:pPr>
            <a:r>
              <a:rPr lang="en-US" sz="2000" dirty="0" smtClean="0">
                <a:latin typeface="+mj-lt"/>
                <a:ea typeface="Times New Roman" pitchFamily="18" charset="0"/>
                <a:cs typeface="Arial" pitchFamily="34" charset="0"/>
              </a:rPr>
              <a:t>a </a:t>
            </a:r>
            <a:r>
              <a:rPr lang="en-US" sz="2000" dirty="0">
                <a:latin typeface="+mj-lt"/>
                <a:ea typeface="Times New Roman" pitchFamily="18" charset="0"/>
                <a:cs typeface="Arial" pitchFamily="34" charset="0"/>
              </a:rPr>
              <a:t>net </a:t>
            </a:r>
            <a:r>
              <a:rPr lang="en-US" sz="2000" dirty="0" smtClean="0">
                <a:latin typeface="+mj-lt"/>
                <a:ea typeface="Times New Roman" pitchFamily="18" charset="0"/>
                <a:cs typeface="Arial" pitchFamily="34" charset="0"/>
              </a:rPr>
              <a:t>force</a:t>
            </a:r>
          </a:p>
          <a:p>
            <a:pPr marL="457200" lvl="0" indent="-457200" eaLnBrk="1" hangingPunct="1">
              <a:lnSpc>
                <a:spcPct val="150000"/>
              </a:lnSpc>
              <a:buAutoNum type="alphaUcParenR"/>
              <a:tabLst>
                <a:tab pos="342900" algn="l"/>
              </a:tabLst>
            </a:pPr>
            <a:r>
              <a:rPr lang="en-US" sz="2000" dirty="0" smtClean="0">
                <a:latin typeface="+mj-lt"/>
                <a:ea typeface="Times New Roman" pitchFamily="18" charset="0"/>
                <a:cs typeface="Arial" pitchFamily="34" charset="0"/>
              </a:rPr>
              <a:t>a </a:t>
            </a:r>
            <a:r>
              <a:rPr lang="en-US" sz="2000" dirty="0">
                <a:latin typeface="+mj-lt"/>
                <a:ea typeface="Times New Roman" pitchFamily="18" charset="0"/>
                <a:cs typeface="Arial" pitchFamily="34" charset="0"/>
              </a:rPr>
              <a:t>net torque. </a:t>
            </a:r>
            <a:endParaRPr lang="en-US" sz="20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457200" lvl="0" indent="-457200" eaLnBrk="1" hangingPunct="1">
              <a:lnSpc>
                <a:spcPct val="150000"/>
              </a:lnSpc>
              <a:buAutoNum type="alphaUcParenR"/>
              <a:tabLst>
                <a:tab pos="342900" algn="l"/>
              </a:tabLst>
            </a:pPr>
            <a:r>
              <a:rPr lang="en-US" sz="2000" dirty="0" smtClean="0">
                <a:latin typeface="+mj-lt"/>
                <a:ea typeface="Times New Roman" pitchFamily="18" charset="0"/>
                <a:cs typeface="Arial" pitchFamily="34" charset="0"/>
              </a:rPr>
              <a:t>a net </a:t>
            </a:r>
            <a:r>
              <a:rPr lang="en-US" sz="2000" dirty="0">
                <a:latin typeface="+mj-lt"/>
                <a:ea typeface="Times New Roman" pitchFamily="18" charset="0"/>
                <a:cs typeface="Arial" pitchFamily="34" charset="0"/>
              </a:rPr>
              <a:t>force and a net </a:t>
            </a:r>
            <a:r>
              <a:rPr lang="en-US" sz="2000" dirty="0" smtClean="0">
                <a:latin typeface="+mj-lt"/>
                <a:ea typeface="Times New Roman" pitchFamily="18" charset="0"/>
                <a:cs typeface="Arial" pitchFamily="34" charset="0"/>
              </a:rPr>
              <a:t>torque.</a:t>
            </a:r>
          </a:p>
          <a:p>
            <a:pPr marL="457200" lvl="0" indent="-457200" eaLnBrk="1" hangingPunct="1">
              <a:lnSpc>
                <a:spcPct val="150000"/>
              </a:lnSpc>
              <a:buAutoNum type="alphaUcParenR"/>
              <a:tabLst>
                <a:tab pos="342900" algn="l"/>
              </a:tabLst>
            </a:pPr>
            <a:r>
              <a:rPr lang="en-US" sz="2000" dirty="0" smtClean="0">
                <a:latin typeface="+mj-lt"/>
                <a:ea typeface="Times New Roman" pitchFamily="18" charset="0"/>
                <a:cs typeface="Arial" pitchFamily="34" charset="0"/>
              </a:rPr>
              <a:t>neither </a:t>
            </a:r>
            <a:r>
              <a:rPr lang="en-US" sz="2000" dirty="0">
                <a:latin typeface="+mj-lt"/>
                <a:ea typeface="Times New Roman" pitchFamily="18" charset="0"/>
                <a:cs typeface="Arial" pitchFamily="34" charset="0"/>
              </a:rPr>
              <a:t>a net force nor a net torque</a:t>
            </a:r>
            <a:r>
              <a:rPr lang="en-US" sz="2000" dirty="0" smtClean="0"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endParaRPr lang="en-US" sz="3200" dirty="0">
              <a:latin typeface="+mj-lt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96504" y="5130943"/>
                <a:ext cx="1539973" cy="414088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504" y="5130943"/>
                <a:ext cx="1539973" cy="414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796504" y="5877540"/>
                <a:ext cx="1368067" cy="414088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504" y="5877540"/>
                <a:ext cx="1368067" cy="414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893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796" y="2271135"/>
            <a:ext cx="4630727" cy="189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6570" y="203479"/>
            <a:ext cx="80099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en-US" sz="1800" b="1" dirty="0" smtClean="0">
                <a:latin typeface="+mj-lt"/>
                <a:ea typeface="Times New Roman" pitchFamily="18" charset="0"/>
                <a:cs typeface="Arial" pitchFamily="34" charset="0"/>
              </a:rPr>
              <a:t>i-clicker</a:t>
            </a:r>
          </a:p>
          <a:p>
            <a:pPr lvl="0" eaLnBrk="1" hangingPunct="1">
              <a:lnSpc>
                <a:spcPct val="150000"/>
              </a:lnSpc>
            </a:pPr>
            <a:r>
              <a:rPr lang="en-US" sz="1800" dirty="0" smtClean="0">
                <a:latin typeface="+mj-lt"/>
                <a:ea typeface="Times New Roman" pitchFamily="18" charset="0"/>
                <a:cs typeface="Arial" pitchFamily="34" charset="0"/>
              </a:rPr>
              <a:t>A </a:t>
            </a:r>
            <a:r>
              <a:rPr lang="en-US" sz="1800" dirty="0">
                <a:latin typeface="+mj-lt"/>
                <a:ea typeface="Times New Roman" pitchFamily="18" charset="0"/>
                <a:cs typeface="Arial" pitchFamily="34" charset="0"/>
              </a:rPr>
              <a:t>rectangular loop is placed in a uniform magnetic field with the plane of the loop </a:t>
            </a:r>
            <a:r>
              <a:rPr lang="en-US" sz="1800" dirty="0" smtClean="0">
                <a:latin typeface="+mj-lt"/>
                <a:ea typeface="Times New Roman" pitchFamily="18" charset="0"/>
                <a:cs typeface="Arial" pitchFamily="34" charset="0"/>
              </a:rPr>
              <a:t>parallel to </a:t>
            </a:r>
            <a:r>
              <a:rPr lang="en-US" sz="1800" dirty="0">
                <a:latin typeface="+mj-lt"/>
                <a:ea typeface="Times New Roman" pitchFamily="18" charset="0"/>
                <a:cs typeface="Arial" pitchFamily="34" charset="0"/>
              </a:rPr>
              <a:t>the direction of the field. If a current </a:t>
            </a:r>
            <a:r>
              <a:rPr lang="en-US" sz="1800" dirty="0" smtClean="0">
                <a:latin typeface="+mj-lt"/>
                <a:ea typeface="Times New Roman" pitchFamily="18" charset="0"/>
                <a:cs typeface="Arial" pitchFamily="34" charset="0"/>
              </a:rPr>
              <a:t>flows </a:t>
            </a:r>
            <a:r>
              <a:rPr lang="en-US" sz="1800" dirty="0">
                <a:latin typeface="+mj-lt"/>
                <a:ea typeface="Times New Roman" pitchFamily="18" charset="0"/>
                <a:cs typeface="Arial" pitchFamily="34" charset="0"/>
              </a:rPr>
              <a:t>through the loop </a:t>
            </a:r>
            <a:r>
              <a:rPr lang="en-US" sz="1800" dirty="0" smtClean="0">
                <a:latin typeface="+mj-lt"/>
                <a:ea typeface="Times New Roman" pitchFamily="18" charset="0"/>
                <a:cs typeface="Arial" pitchFamily="34" charset="0"/>
              </a:rPr>
              <a:t>as shown </a:t>
            </a:r>
            <a:r>
              <a:rPr lang="en-US" sz="1800" dirty="0">
                <a:latin typeface="+mj-lt"/>
                <a:ea typeface="Times New Roman" pitchFamily="18" charset="0"/>
                <a:cs typeface="Arial" pitchFamily="34" charset="0"/>
              </a:rPr>
              <a:t>by the arrows, the field exerts on the loop</a:t>
            </a:r>
            <a:r>
              <a:rPr lang="en-US" sz="1800" dirty="0" smtClean="0">
                <a:latin typeface="+mj-lt"/>
                <a:ea typeface="Times New Roman" pitchFamily="18" charset="0"/>
                <a:cs typeface="Arial" pitchFamily="34" charset="0"/>
              </a:rPr>
              <a:t>:</a:t>
            </a:r>
            <a:endParaRPr lang="en-US" sz="2800" dirty="0">
              <a:latin typeface="+mj-lt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6157" y="4425616"/>
            <a:ext cx="67060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1" hangingPunct="1">
              <a:lnSpc>
                <a:spcPct val="150000"/>
              </a:lnSpc>
              <a:buAutoNum type="alphaUcParenR"/>
              <a:tabLst>
                <a:tab pos="342900" algn="l"/>
              </a:tabLst>
            </a:pPr>
            <a:r>
              <a:rPr lang="en-US" sz="2000" dirty="0" smtClean="0">
                <a:latin typeface="+mj-lt"/>
                <a:ea typeface="Times New Roman" pitchFamily="18" charset="0"/>
                <a:cs typeface="Arial" pitchFamily="34" charset="0"/>
              </a:rPr>
              <a:t>a </a:t>
            </a:r>
            <a:r>
              <a:rPr lang="en-US" sz="2000" dirty="0">
                <a:latin typeface="+mj-lt"/>
                <a:ea typeface="Times New Roman" pitchFamily="18" charset="0"/>
                <a:cs typeface="Arial" pitchFamily="34" charset="0"/>
              </a:rPr>
              <a:t>net </a:t>
            </a:r>
            <a:r>
              <a:rPr lang="en-US" sz="2000" dirty="0" smtClean="0">
                <a:latin typeface="+mj-lt"/>
                <a:ea typeface="Times New Roman" pitchFamily="18" charset="0"/>
                <a:cs typeface="Arial" pitchFamily="34" charset="0"/>
              </a:rPr>
              <a:t>force</a:t>
            </a:r>
          </a:p>
          <a:p>
            <a:pPr marL="457200" lvl="0" indent="-457200" eaLnBrk="1" hangingPunct="1">
              <a:lnSpc>
                <a:spcPct val="150000"/>
              </a:lnSpc>
              <a:buAutoNum type="alphaUcParenR"/>
              <a:tabLst>
                <a:tab pos="342900" algn="l"/>
              </a:tabLst>
            </a:pPr>
            <a:r>
              <a:rPr lang="en-US" sz="2000" dirty="0" smtClean="0">
                <a:latin typeface="+mj-lt"/>
                <a:ea typeface="Times New Roman" pitchFamily="18" charset="0"/>
                <a:cs typeface="Arial" pitchFamily="34" charset="0"/>
              </a:rPr>
              <a:t>a </a:t>
            </a:r>
            <a:r>
              <a:rPr lang="en-US" sz="2000" dirty="0">
                <a:latin typeface="+mj-lt"/>
                <a:ea typeface="Times New Roman" pitchFamily="18" charset="0"/>
                <a:cs typeface="Arial" pitchFamily="34" charset="0"/>
              </a:rPr>
              <a:t>net torque. </a:t>
            </a:r>
            <a:endParaRPr lang="en-US" sz="20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457200" lvl="0" indent="-457200" eaLnBrk="1" hangingPunct="1">
              <a:lnSpc>
                <a:spcPct val="150000"/>
              </a:lnSpc>
              <a:buAutoNum type="alphaUcParenR"/>
              <a:tabLst>
                <a:tab pos="342900" algn="l"/>
              </a:tabLst>
            </a:pPr>
            <a:r>
              <a:rPr lang="en-US" sz="2000" dirty="0" smtClean="0">
                <a:latin typeface="+mj-lt"/>
                <a:ea typeface="Times New Roman" pitchFamily="18" charset="0"/>
                <a:cs typeface="Arial" pitchFamily="34" charset="0"/>
              </a:rPr>
              <a:t>a net </a:t>
            </a:r>
            <a:r>
              <a:rPr lang="en-US" sz="2000" dirty="0">
                <a:latin typeface="+mj-lt"/>
                <a:ea typeface="Times New Roman" pitchFamily="18" charset="0"/>
                <a:cs typeface="Arial" pitchFamily="34" charset="0"/>
              </a:rPr>
              <a:t>force and a net </a:t>
            </a:r>
            <a:r>
              <a:rPr lang="en-US" sz="2000" dirty="0" smtClean="0">
                <a:latin typeface="+mj-lt"/>
                <a:ea typeface="Times New Roman" pitchFamily="18" charset="0"/>
                <a:cs typeface="Arial" pitchFamily="34" charset="0"/>
              </a:rPr>
              <a:t>torque.</a:t>
            </a:r>
          </a:p>
          <a:p>
            <a:pPr marL="457200" lvl="0" indent="-457200" eaLnBrk="1" hangingPunct="1">
              <a:lnSpc>
                <a:spcPct val="150000"/>
              </a:lnSpc>
              <a:buAutoNum type="alphaUcParenR"/>
              <a:tabLst>
                <a:tab pos="342900" algn="l"/>
              </a:tabLst>
            </a:pPr>
            <a:r>
              <a:rPr lang="en-US" sz="2000" dirty="0" smtClean="0">
                <a:latin typeface="+mj-lt"/>
                <a:ea typeface="Times New Roman" pitchFamily="18" charset="0"/>
                <a:cs typeface="Arial" pitchFamily="34" charset="0"/>
              </a:rPr>
              <a:t>neither </a:t>
            </a:r>
            <a:r>
              <a:rPr lang="en-US" sz="2000" dirty="0">
                <a:latin typeface="+mj-lt"/>
                <a:ea typeface="Times New Roman" pitchFamily="18" charset="0"/>
                <a:cs typeface="Arial" pitchFamily="34" charset="0"/>
              </a:rPr>
              <a:t>a net force nor a net torque</a:t>
            </a:r>
            <a:r>
              <a:rPr lang="en-US" sz="2000" dirty="0" smtClean="0"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endParaRPr lang="en-US" sz="3200" dirty="0">
              <a:latin typeface="+mj-lt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96504" y="5130943"/>
                <a:ext cx="1539973" cy="414088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504" y="5130943"/>
                <a:ext cx="1539973" cy="414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796504" y="5877540"/>
                <a:ext cx="1368067" cy="414088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504" y="5877540"/>
                <a:ext cx="1368067" cy="414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96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23900"/>
          </a:xfrm>
          <a:solidFill>
            <a:srgbClr val="FF9999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Potential energy of a magnetic moment in a B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1011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237331" y="1004331"/>
                <a:ext cx="8669337" cy="3431035"/>
              </a:xfrm>
            </p:spPr>
            <p:txBody>
              <a:bodyPr/>
              <a:lstStyle/>
              <a:p>
                <a:pPr eaLnBrk="1" hangingPunct="1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altLang="en-US" sz="2400" dirty="0" smtClean="0">
                    <a:cs typeface="Times New Roman" pitchFamily="18" charset="0"/>
                  </a:rPr>
                  <a:t>Which of the orientations of the motor loop had the greatest potential energy?</a:t>
                </a:r>
              </a:p>
              <a:p>
                <a:pPr eaLnBrk="1" hangingPunct="1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altLang="en-US" sz="2400" dirty="0" smtClean="0">
                    <a:cs typeface="Times New Roman" pitchFamily="18" charset="0"/>
                  </a:rPr>
                  <a:t>What quantities should this depend on?</a:t>
                </a:r>
              </a:p>
              <a:p>
                <a:pPr eaLnBrk="1" hangingPunct="1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sz="2400" dirty="0" smtClean="0">
                    <a:cs typeface="Times New Roman" pitchFamily="18" charset="0"/>
                  </a:rPr>
                  <a:t>Potential energy: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altLang="en-US" sz="2400" dirty="0" smtClean="0">
                  <a:cs typeface="Times New Roman" pitchFamily="18" charset="0"/>
                </a:endParaRPr>
              </a:p>
              <a:p>
                <a:pPr marL="2627313" lvl="1" indent="-223838" eaLnBrk="1" hangingPunct="1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altLang="en-US" sz="2000" dirty="0" smtClean="0">
                    <a:cs typeface="Times New Roman" pitchFamily="18" charset="0"/>
                  </a:rPr>
                  <a:t>Minimum when </a:t>
                </a:r>
                <a:r>
                  <a:rPr lang="en-US" altLang="en-US" sz="2000" dirty="0" smtClean="0">
                    <a:latin typeface="Symbol" pitchFamily="18" charset="2"/>
                    <a:cs typeface="Times New Roman" pitchFamily="18" charset="0"/>
                  </a:rPr>
                  <a:t>m</a:t>
                </a:r>
                <a:r>
                  <a:rPr lang="en-US" altLang="en-US" sz="2000" dirty="0" smtClean="0">
                    <a:cs typeface="Times New Roman" pitchFamily="18" charset="0"/>
                  </a:rPr>
                  <a:t> and B are aligned</a:t>
                </a:r>
              </a:p>
              <a:p>
                <a:pPr marL="2627313" lvl="1" indent="-223838" eaLnBrk="1" hangingPunct="1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altLang="en-US" sz="2000" dirty="0" smtClean="0">
                    <a:cs typeface="Times New Roman" pitchFamily="18" charset="0"/>
                  </a:rPr>
                  <a:t>Maximum when they are antiparallel</a:t>
                </a:r>
              </a:p>
            </p:txBody>
          </p:sp>
        </mc:Choice>
        <mc:Fallback xmlns="">
          <p:sp>
            <p:nvSpPr>
              <p:cNvPr id="1710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237331" y="1004331"/>
                <a:ext cx="8669337" cy="3431035"/>
              </a:xfrm>
              <a:blipFill>
                <a:blip r:embed="rId2"/>
                <a:stretch>
                  <a:fillRect l="-985" t="-1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420" name="Line 4"/>
          <p:cNvSpPr>
            <a:spLocks noChangeShapeType="1"/>
          </p:cNvSpPr>
          <p:nvPr/>
        </p:nvSpPr>
        <p:spPr bwMode="auto">
          <a:xfrm>
            <a:off x="6788402" y="216633"/>
            <a:ext cx="27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800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rot="2925369" flipV="1">
            <a:off x="3971185" y="5242234"/>
            <a:ext cx="717478" cy="80716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4400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 rot="10788966" flipV="1">
            <a:off x="3825073" y="4606707"/>
            <a:ext cx="536613" cy="2095419"/>
            <a:chOff x="2896" y="3512"/>
            <a:chExt cx="503" cy="1963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2896" y="3512"/>
              <a:ext cx="192" cy="1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4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2968" y="3584"/>
              <a:ext cx="48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4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3063" y="5158"/>
              <a:ext cx="33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smtClean="0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</a:p>
          </p:txBody>
        </p:sp>
      </p:grpSp>
      <p:grpSp>
        <p:nvGrpSpPr>
          <p:cNvPr id="11" name="Group 9"/>
          <p:cNvGrpSpPr>
            <a:grpSpLocks/>
          </p:cNvGrpSpPr>
          <p:nvPr/>
        </p:nvGrpSpPr>
        <p:grpSpPr bwMode="auto">
          <a:xfrm rot="10788966" flipV="1">
            <a:off x="3805709" y="4481319"/>
            <a:ext cx="556045" cy="2205612"/>
            <a:chOff x="2848" y="-108"/>
            <a:chExt cx="521" cy="2067"/>
          </a:xfrm>
        </p:grpSpPr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2848" y="1767"/>
              <a:ext cx="192" cy="1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4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033" y="-108"/>
              <a:ext cx="33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smtClean="0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  <a:endParaRPr lang="en-US" altLang="en-US" sz="1600" smtClean="0">
                <a:solidFill>
                  <a:srgbClr val="3399FF"/>
                </a:solidFill>
                <a:latin typeface="Times New Roman" pitchFamily="18" charset="0"/>
              </a:endParaRPr>
            </a:p>
          </p:txBody>
        </p:sp>
        <p:grpSp>
          <p:nvGrpSpPr>
            <p:cNvPr id="14" name="Group 12"/>
            <p:cNvGrpSpPr>
              <a:grpSpLocks/>
            </p:cNvGrpSpPr>
            <p:nvPr/>
          </p:nvGrpSpPr>
          <p:grpSpPr bwMode="auto">
            <a:xfrm>
              <a:off x="2896" y="1815"/>
              <a:ext cx="96" cy="96"/>
              <a:chOff x="3700" y="1263"/>
              <a:chExt cx="96" cy="96"/>
            </a:xfrm>
          </p:grpSpPr>
          <p:sp>
            <p:nvSpPr>
              <p:cNvPr id="15" name="Line 13"/>
              <p:cNvSpPr>
                <a:spLocks noChangeShapeType="1"/>
              </p:cNvSpPr>
              <p:nvPr/>
            </p:nvSpPr>
            <p:spPr bwMode="auto">
              <a:xfrm>
                <a:off x="3700" y="1263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4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16" name="Line 14"/>
              <p:cNvSpPr>
                <a:spLocks noChangeShapeType="1"/>
              </p:cNvSpPr>
              <p:nvPr/>
            </p:nvSpPr>
            <p:spPr bwMode="auto">
              <a:xfrm flipH="1">
                <a:off x="3700" y="1263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440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</p:grpSp>
      </p:grpSp>
      <p:sp>
        <p:nvSpPr>
          <p:cNvPr id="17" name="Line 15"/>
          <p:cNvSpPr>
            <a:spLocks noChangeShapeType="1"/>
          </p:cNvSpPr>
          <p:nvPr/>
        </p:nvSpPr>
        <p:spPr bwMode="auto">
          <a:xfrm rot="10788966" flipV="1">
            <a:off x="4326920" y="4883370"/>
            <a:ext cx="1" cy="160994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4400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rot="10788966" flipV="1">
            <a:off x="4190395" y="4883370"/>
            <a:ext cx="1" cy="160994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4400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rot="10788966" flipV="1">
            <a:off x="4258446" y="5294681"/>
            <a:ext cx="1" cy="61284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4400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1187668" y="5107882"/>
            <a:ext cx="7049211" cy="1363206"/>
            <a:chOff x="780" y="2820"/>
            <a:chExt cx="4716" cy="912"/>
          </a:xfrm>
        </p:grpSpPr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780" y="2820"/>
              <a:ext cx="1200" cy="0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4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780" y="3048"/>
              <a:ext cx="1200" cy="0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4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780" y="3276"/>
              <a:ext cx="1200" cy="0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4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780" y="3504"/>
              <a:ext cx="1200" cy="0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4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780" y="3732"/>
              <a:ext cx="1200" cy="0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4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1992" y="3732"/>
              <a:ext cx="3504" cy="0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4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1992" y="3504"/>
              <a:ext cx="3504" cy="0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4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>
              <a:off x="1992" y="3276"/>
              <a:ext cx="3504" cy="0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4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1992" y="3048"/>
              <a:ext cx="3504" cy="0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4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1992" y="2820"/>
              <a:ext cx="3504" cy="0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4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88435" y="5470645"/>
            <a:ext cx="860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3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04203" y="5424778"/>
            <a:ext cx="611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00128" y="5415848"/>
            <a:ext cx="860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5087" y="5502786"/>
            <a:ext cx="326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43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uiExpand="1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1937377"/>
                <a:ext cx="9144000" cy="4902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1800" dirty="0">
                    <a:solidFill>
                      <a:srgbClr val="000000"/>
                    </a:solidFill>
                  </a:rPr>
                  <a:t>Magnetic Fields and Forces </a:t>
                </a:r>
              </a:p>
              <a:p>
                <a:pPr marL="285750" indent="-28575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1800" dirty="0">
                    <a:solidFill>
                      <a:srgbClr val="000000"/>
                    </a:solidFill>
                  </a:rPr>
                  <a:t>Motion of a charged particle in a </a:t>
                </a:r>
                <a:r>
                  <a:rPr lang="en-US" sz="1800" u="sng" dirty="0">
                    <a:solidFill>
                      <a:srgbClr val="000000"/>
                    </a:solidFill>
                  </a:rPr>
                  <a:t>uniform</a:t>
                </a:r>
                <a:r>
                  <a:rPr lang="en-US" sz="1800" dirty="0">
                    <a:solidFill>
                      <a:srgbClr val="000000"/>
                    </a:solidFill>
                  </a:rPr>
                  <a:t> magnetic field </a:t>
                </a:r>
                <a:r>
                  <a:rPr lang="en-US" sz="1800" dirty="0" smtClean="0">
                    <a:solidFill>
                      <a:srgbClr val="000000"/>
                    </a:solidFill>
                  </a:rPr>
                  <a:t>(e.g. bending </a:t>
                </a:r>
                <a:r>
                  <a:rPr lang="en-US" sz="1800" dirty="0">
                    <a:solidFill>
                      <a:srgbClr val="000000"/>
                    </a:solidFill>
                  </a:rPr>
                  <a:t>an e-beam)</a:t>
                </a:r>
              </a:p>
              <a:p>
                <a:pPr marL="285750" indent="-28575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1800" dirty="0">
                    <a:solidFill>
                      <a:srgbClr val="000000"/>
                    </a:solidFill>
                  </a:rPr>
                  <a:t>Lorentz </a:t>
                </a:r>
                <a:r>
                  <a:rPr lang="en-US" sz="1800" dirty="0" smtClean="0">
                    <a:solidFill>
                      <a:srgbClr val="000000"/>
                    </a:solidFill>
                  </a:rPr>
                  <a:t>force,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𝐿𝑜𝑟𝑒𝑛𝑡𝑧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𝑒𝑙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𝑚𝑎𝑔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rgbClr val="000000"/>
                    </a:solidFill>
                  </a:rPr>
                  <a:t>  </a:t>
                </a: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285750" indent="-28575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1800" dirty="0">
                    <a:solidFill>
                      <a:srgbClr val="000000"/>
                    </a:solidFill>
                  </a:rPr>
                  <a:t>Applications, motion of charged particles in a magnetic field</a:t>
                </a:r>
              </a:p>
              <a:p>
                <a:pPr marL="742950" lvl="1" indent="-28575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1400" dirty="0">
                    <a:solidFill>
                      <a:srgbClr val="000000"/>
                    </a:solidFill>
                  </a:rPr>
                  <a:t>Velocity selector</a:t>
                </a:r>
              </a:p>
              <a:p>
                <a:pPr marL="742950" lvl="1" indent="-28575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1400" dirty="0">
                    <a:solidFill>
                      <a:srgbClr val="000000"/>
                    </a:solidFill>
                  </a:rPr>
                  <a:t>Mass spectrometer</a:t>
                </a:r>
              </a:p>
              <a:p>
                <a:pPr marL="742950" lvl="1" indent="-28575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1400" dirty="0">
                    <a:solidFill>
                      <a:srgbClr val="000000"/>
                    </a:solidFill>
                  </a:rPr>
                  <a:t>Cyclotron</a:t>
                </a:r>
              </a:p>
              <a:p>
                <a:pPr marL="285750" indent="-28575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1800" dirty="0">
                    <a:solidFill>
                      <a:srgbClr val="000000"/>
                    </a:solidFill>
                  </a:rPr>
                  <a:t>Magnetic Force Acting on a Current-Carrying Conductor</a:t>
                </a:r>
              </a:p>
              <a:p>
                <a:pPr marL="285750" indent="-28575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1800" dirty="0">
                    <a:solidFill>
                      <a:srgbClr val="000000"/>
                    </a:solidFill>
                  </a:rPr>
                  <a:t>Torque on a Current Loop in a Uniform Magnetic </a:t>
                </a:r>
                <a:r>
                  <a:rPr lang="en-US" sz="1800" dirty="0" smtClean="0">
                    <a:solidFill>
                      <a:srgbClr val="000000"/>
                    </a:solidFill>
                  </a:rPr>
                  <a:t>Field</a:t>
                </a:r>
              </a:p>
              <a:p>
                <a:pPr marL="285750" indent="-28575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1800" dirty="0" smtClean="0">
                    <a:solidFill>
                      <a:srgbClr val="000000"/>
                    </a:solidFill>
                  </a:rPr>
                  <a:t>Pot. Energy of </a:t>
                </a:r>
                <a:r>
                  <a:rPr lang="en-US" sz="1800" dirty="0" smtClean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m</a:t>
                </a:r>
                <a:r>
                  <a:rPr lang="en-US" sz="1800" dirty="0" smtClean="0">
                    <a:solidFill>
                      <a:srgbClr val="000000"/>
                    </a:solidFill>
                  </a:rPr>
                  <a:t> in a magnetic field, B:  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285750" indent="-285750">
                  <a:spcBef>
                    <a:spcPct val="50000"/>
                  </a:spcBef>
                  <a:buFont typeface="Arial" pitchFamily="34" charset="0"/>
                  <a:buChar char="•"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285750" indent="-28575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1800" dirty="0" smtClean="0">
                    <a:solidFill>
                      <a:srgbClr val="000000"/>
                    </a:solidFill>
                  </a:rPr>
                  <a:t>Extra: Hall Effect</a:t>
                </a: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37377"/>
                <a:ext cx="9144000" cy="4902304"/>
              </a:xfrm>
              <a:prstGeom prst="rect">
                <a:avLst/>
              </a:prstGeom>
              <a:blipFill>
                <a:blip r:embed="rId3"/>
                <a:stretch>
                  <a:fillRect l="-333" t="-62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4" descr="2910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602" y="3082298"/>
            <a:ext cx="1263839" cy="1213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Object 5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277902"/>
              </p:ext>
            </p:extLst>
          </p:nvPr>
        </p:nvGraphicFramePr>
        <p:xfrm>
          <a:off x="2141667" y="6305737"/>
          <a:ext cx="774358" cy="414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55" name="Equation" r:id="rId5" imgW="698500" imgH="419100" progId="Equation.DSMT4">
                  <p:embed/>
                </p:oleObj>
              </mc:Choice>
              <mc:Fallback>
                <p:oleObj name="Equation" r:id="rId5" imgW="698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667" y="6305737"/>
                        <a:ext cx="774358" cy="414809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12700">
                        <a:solidFill>
                          <a:schemeClr val="tx1"/>
                        </a:solidFill>
                        <a:prstDash val="solid"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93986" y="311755"/>
            <a:ext cx="8229600" cy="1015663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0000"/>
                </a:solidFill>
              </a:rPr>
              <a:t>Review</a:t>
            </a:r>
            <a:endParaRPr lang="en-US" sz="60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922260" y="2453482"/>
                <a:ext cx="1064522" cy="276166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2260" y="2453482"/>
                <a:ext cx="1064522" cy="276166"/>
              </a:xfrm>
              <a:prstGeom prst="rect">
                <a:avLst/>
              </a:prstGeom>
              <a:blipFill>
                <a:blip r:embed="rId7"/>
                <a:stretch>
                  <a:fillRect l="-3409" t="-29167" r="-2841" b="-187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026107" y="2917293"/>
                <a:ext cx="1562672" cy="276166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107" y="2917293"/>
                <a:ext cx="1562672" cy="276166"/>
              </a:xfrm>
              <a:prstGeom prst="rect">
                <a:avLst/>
              </a:prstGeom>
              <a:blipFill>
                <a:blip r:embed="rId8"/>
                <a:stretch>
                  <a:fillRect l="-1931" t="-31915" r="-1544" b="-2127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733407" y="4534637"/>
                <a:ext cx="1064522" cy="552331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𝐼</m:t>
                      </m:r>
                      <m:acc>
                        <m:accPr>
                          <m:chr m:val="⃗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407" y="4534637"/>
                <a:ext cx="1064522" cy="552331"/>
              </a:xfrm>
              <a:prstGeom prst="rect">
                <a:avLst/>
              </a:prstGeom>
              <a:blipFill>
                <a:blip r:embed="rId9"/>
                <a:stretch>
                  <a:fillRect l="-3409" t="-16304" r="-2841" b="-21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071222" y="4929007"/>
                <a:ext cx="1012328" cy="277768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𝐼</m:t>
                      </m:r>
                      <m:acc>
                        <m:accPr>
                          <m:chr m:val="⃗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222" y="4929007"/>
                <a:ext cx="1012328" cy="277768"/>
              </a:xfrm>
              <a:prstGeom prst="rect">
                <a:avLst/>
              </a:prstGeom>
              <a:blipFill>
                <a:blip r:embed="rId10"/>
                <a:stretch>
                  <a:fillRect l="-4167" t="-31915" r="-2381" b="-42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067388" y="5258881"/>
                <a:ext cx="913134" cy="276166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388" y="5258881"/>
                <a:ext cx="913134" cy="276166"/>
              </a:xfrm>
              <a:prstGeom prst="rect">
                <a:avLst/>
              </a:prstGeom>
              <a:blipFill>
                <a:blip r:embed="rId11"/>
                <a:stretch>
                  <a:fillRect l="-3947" t="-19149" r="-3289" b="-170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313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7760" y="1452880"/>
            <a:ext cx="6979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Extra Slides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64791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020" name="Oval 292"/>
          <p:cNvSpPr>
            <a:spLocks noChangeArrowheads="1"/>
          </p:cNvSpPr>
          <p:nvPr/>
        </p:nvSpPr>
        <p:spPr bwMode="auto">
          <a:xfrm>
            <a:off x="221988" y="5552654"/>
            <a:ext cx="457200" cy="4572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b="1" i="1"/>
              <a:t>q</a:t>
            </a:r>
          </a:p>
        </p:txBody>
      </p:sp>
      <p:grpSp>
        <p:nvGrpSpPr>
          <p:cNvPr id="714022" name="Group 294"/>
          <p:cNvGrpSpPr>
            <a:grpSpLocks/>
          </p:cNvGrpSpPr>
          <p:nvPr/>
        </p:nvGrpSpPr>
        <p:grpSpPr bwMode="auto">
          <a:xfrm>
            <a:off x="450588" y="5095454"/>
            <a:ext cx="2819400" cy="1371600"/>
            <a:chOff x="288" y="1296"/>
            <a:chExt cx="1776" cy="864"/>
          </a:xfrm>
        </p:grpSpPr>
        <p:sp>
          <p:nvSpPr>
            <p:cNvPr id="8218" name="Arc 266"/>
            <p:cNvSpPr>
              <a:spLocks/>
            </p:cNvSpPr>
            <p:nvPr/>
          </p:nvSpPr>
          <p:spPr bwMode="auto">
            <a:xfrm flipH="1" flipV="1">
              <a:off x="288" y="1728"/>
              <a:ext cx="192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219" name="Group 291"/>
            <p:cNvGrpSpPr>
              <a:grpSpLocks/>
            </p:cNvGrpSpPr>
            <p:nvPr/>
          </p:nvGrpSpPr>
          <p:grpSpPr bwMode="auto">
            <a:xfrm>
              <a:off x="576" y="1296"/>
              <a:ext cx="1488" cy="864"/>
              <a:chOff x="912" y="1296"/>
              <a:chExt cx="1488" cy="864"/>
            </a:xfrm>
          </p:grpSpPr>
          <p:sp>
            <p:nvSpPr>
              <p:cNvPr id="8220" name="Arc 268"/>
              <p:cNvSpPr>
                <a:spLocks/>
              </p:cNvSpPr>
              <p:nvPr/>
            </p:nvSpPr>
            <p:spPr bwMode="auto">
              <a:xfrm flipH="1">
                <a:off x="912" y="1296"/>
                <a:ext cx="48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1" name="Arc 271"/>
              <p:cNvSpPr>
                <a:spLocks/>
              </p:cNvSpPr>
              <p:nvPr/>
            </p:nvSpPr>
            <p:spPr bwMode="auto">
              <a:xfrm flipH="1" flipV="1">
                <a:off x="912" y="1728"/>
                <a:ext cx="192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2" name="Arc 273"/>
              <p:cNvSpPr>
                <a:spLocks/>
              </p:cNvSpPr>
              <p:nvPr/>
            </p:nvSpPr>
            <p:spPr bwMode="auto">
              <a:xfrm flipH="1">
                <a:off x="1200" y="1296"/>
                <a:ext cx="48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3" name="Arc 275"/>
              <p:cNvSpPr>
                <a:spLocks/>
              </p:cNvSpPr>
              <p:nvPr/>
            </p:nvSpPr>
            <p:spPr bwMode="auto">
              <a:xfrm flipH="1" flipV="1">
                <a:off x="1200" y="1728"/>
                <a:ext cx="192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4" name="Arc 277"/>
              <p:cNvSpPr>
                <a:spLocks/>
              </p:cNvSpPr>
              <p:nvPr/>
            </p:nvSpPr>
            <p:spPr bwMode="auto">
              <a:xfrm flipH="1">
                <a:off x="1488" y="1296"/>
                <a:ext cx="48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5" name="Arc 279"/>
              <p:cNvSpPr>
                <a:spLocks/>
              </p:cNvSpPr>
              <p:nvPr/>
            </p:nvSpPr>
            <p:spPr bwMode="auto">
              <a:xfrm flipH="1" flipV="1">
                <a:off x="1488" y="1728"/>
                <a:ext cx="192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6" name="Arc 281"/>
              <p:cNvSpPr>
                <a:spLocks/>
              </p:cNvSpPr>
              <p:nvPr/>
            </p:nvSpPr>
            <p:spPr bwMode="auto">
              <a:xfrm flipH="1">
                <a:off x="1776" y="1296"/>
                <a:ext cx="48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7" name="Arc 283"/>
              <p:cNvSpPr>
                <a:spLocks/>
              </p:cNvSpPr>
              <p:nvPr/>
            </p:nvSpPr>
            <p:spPr bwMode="auto">
              <a:xfrm flipH="1" flipV="1">
                <a:off x="1776" y="1728"/>
                <a:ext cx="192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8" name="Arc 285"/>
              <p:cNvSpPr>
                <a:spLocks/>
              </p:cNvSpPr>
              <p:nvPr/>
            </p:nvSpPr>
            <p:spPr bwMode="auto">
              <a:xfrm flipH="1">
                <a:off x="2064" y="1296"/>
                <a:ext cx="48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9" name="Arc 287"/>
              <p:cNvSpPr>
                <a:spLocks/>
              </p:cNvSpPr>
              <p:nvPr/>
            </p:nvSpPr>
            <p:spPr bwMode="auto">
              <a:xfrm flipH="1" flipV="1">
                <a:off x="2064" y="1728"/>
                <a:ext cx="192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0" name="Arc 289"/>
              <p:cNvSpPr>
                <a:spLocks/>
              </p:cNvSpPr>
              <p:nvPr/>
            </p:nvSpPr>
            <p:spPr bwMode="auto">
              <a:xfrm flipH="1">
                <a:off x="2352" y="1296"/>
                <a:ext cx="48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0" y="0"/>
            <a:ext cx="7818783" cy="523220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Application:  Helical Motion </a:t>
            </a:r>
            <a:r>
              <a:rPr lang="en-US" sz="2800" dirty="0">
                <a:solidFill>
                  <a:schemeClr val="tx1"/>
                </a:solidFill>
              </a:rPr>
              <a:t>in a Magnetic Field</a:t>
            </a:r>
          </a:p>
        </p:txBody>
      </p:sp>
      <p:sp>
        <p:nvSpPr>
          <p:cNvPr id="713732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6868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FontTx/>
              <a:buChar char="•"/>
            </a:pPr>
            <a:r>
              <a:rPr lang="en-US" sz="2400" dirty="0" smtClean="0">
                <a:solidFill>
                  <a:srgbClr val="9900CC"/>
                </a:solidFill>
              </a:rPr>
              <a:t>Charged particle </a:t>
            </a:r>
            <a:r>
              <a:rPr lang="en-US" sz="2400" dirty="0">
                <a:solidFill>
                  <a:srgbClr val="9900CC"/>
                </a:solidFill>
              </a:rPr>
              <a:t>may </a:t>
            </a:r>
            <a:r>
              <a:rPr lang="en-US" sz="2400" dirty="0" smtClean="0">
                <a:solidFill>
                  <a:srgbClr val="9900CC"/>
                </a:solidFill>
              </a:rPr>
              <a:t>start with a velocity component parallel </a:t>
            </a:r>
            <a:r>
              <a:rPr lang="en-US" sz="2400" dirty="0">
                <a:solidFill>
                  <a:srgbClr val="9900CC"/>
                </a:solidFill>
              </a:rPr>
              <a:t>to the magnetic </a:t>
            </a:r>
            <a:r>
              <a:rPr lang="en-US" sz="2400" dirty="0" smtClean="0">
                <a:solidFill>
                  <a:srgbClr val="9900CC"/>
                </a:solidFill>
              </a:rPr>
              <a:t>fields.</a:t>
            </a:r>
            <a:endParaRPr lang="en-US" sz="2400" dirty="0">
              <a:solidFill>
                <a:srgbClr val="9900CC"/>
              </a:solidFill>
            </a:endParaRPr>
          </a:p>
          <a:p>
            <a:pPr lvl="2" indent="-457200" eaLnBrk="1" hangingPunct="1">
              <a:lnSpc>
                <a:spcPct val="150000"/>
              </a:lnSpc>
              <a:buFontTx/>
              <a:buChar char="•"/>
            </a:pPr>
            <a:r>
              <a:rPr lang="en-US" sz="2400" dirty="0" smtClean="0">
                <a:solidFill>
                  <a:srgbClr val="9900CC"/>
                </a:solidFill>
                <a:sym typeface="Symbol" pitchFamily="18" charset="2"/>
              </a:rPr>
              <a:t>Magnetic  </a:t>
            </a:r>
            <a:r>
              <a:rPr lang="en-US" sz="2400" dirty="0">
                <a:solidFill>
                  <a:srgbClr val="9900CC"/>
                </a:solidFill>
                <a:sym typeface="Symbol" pitchFamily="18" charset="2"/>
              </a:rPr>
              <a:t>force</a:t>
            </a:r>
          </a:p>
          <a:p>
            <a:pPr marL="457200" indent="-457200" eaLnBrk="1" hangingPunct="1">
              <a:lnSpc>
                <a:spcPct val="150000"/>
              </a:lnSpc>
              <a:buFontTx/>
              <a:buChar char="•"/>
            </a:pPr>
            <a:r>
              <a:rPr lang="en-US" sz="2400" dirty="0" smtClean="0">
                <a:solidFill>
                  <a:srgbClr val="9900CC"/>
                </a:solidFill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9900CC"/>
                </a:solidFill>
                <a:sym typeface="Symbol" pitchFamily="18" charset="2"/>
              </a:rPr>
              <a:t>Combined </a:t>
            </a:r>
            <a:r>
              <a:rPr lang="en-US" sz="2400" dirty="0">
                <a:solidFill>
                  <a:srgbClr val="9900CC"/>
                </a:solidFill>
                <a:sym typeface="Symbol" pitchFamily="18" charset="2"/>
              </a:rPr>
              <a:t>motion is a helix</a:t>
            </a:r>
          </a:p>
          <a:p>
            <a:pPr lvl="1" indent="-457200" eaLnBrk="1" hangingPunct="1">
              <a:lnSpc>
                <a:spcPct val="150000"/>
              </a:lnSpc>
              <a:buFontTx/>
              <a:buChar char="•"/>
            </a:pPr>
            <a:r>
              <a:rPr lang="en-US" sz="2400" dirty="0">
                <a:solidFill>
                  <a:srgbClr val="9900CC"/>
                </a:solidFill>
                <a:sym typeface="Symbol" pitchFamily="18" charset="2"/>
              </a:rPr>
              <a:t>Net motion is </a:t>
            </a:r>
            <a:r>
              <a:rPr lang="en-US" sz="2400" dirty="0" smtClean="0">
                <a:solidFill>
                  <a:srgbClr val="9900CC"/>
                </a:solidFill>
                <a:sym typeface="Symbol" pitchFamily="18" charset="2"/>
              </a:rPr>
              <a:t>helical path along magnetic field lines </a:t>
            </a:r>
            <a:r>
              <a:rPr lang="en-US" sz="2400" dirty="0" smtClean="0">
                <a:solidFill>
                  <a:srgbClr val="9900CC"/>
                </a:solidFill>
                <a:sym typeface="Wingdings" pitchFamily="2" charset="2"/>
              </a:rPr>
              <a:t> charged particles follow magnetic field lines in a helical path.</a:t>
            </a:r>
            <a:endParaRPr lang="en-US" sz="2400" dirty="0">
              <a:solidFill>
                <a:srgbClr val="9900CC"/>
              </a:solidFill>
              <a:sym typeface="Symbol" pitchFamily="18" charset="2"/>
            </a:endParaRPr>
          </a:p>
        </p:txBody>
      </p:sp>
      <p:graphicFrame>
        <p:nvGraphicFramePr>
          <p:cNvPr id="8198" name="Object 230"/>
          <p:cNvGraphicFramePr>
            <a:graphicFrameLocks noChangeAspect="1"/>
          </p:cNvGraphicFramePr>
          <p:nvPr>
            <p:extLst/>
          </p:nvPr>
        </p:nvGraphicFramePr>
        <p:xfrm>
          <a:off x="3557093" y="2023919"/>
          <a:ext cx="1651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68" name="Equation" r:id="rId3" imgW="672808" imgH="203112" progId="Equation.DSMT4">
                  <p:embed/>
                </p:oleObj>
              </mc:Choice>
              <mc:Fallback>
                <p:oleObj name="Equation" r:id="rId3" imgW="672808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093" y="2023919"/>
                        <a:ext cx="16510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Line 241"/>
          <p:cNvSpPr>
            <a:spLocks noChangeShapeType="1"/>
          </p:cNvSpPr>
          <p:nvPr/>
        </p:nvSpPr>
        <p:spPr bwMode="auto">
          <a:xfrm flipV="1">
            <a:off x="374388" y="5019254"/>
            <a:ext cx="31242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243"/>
          <p:cNvSpPr>
            <a:spLocks noChangeShapeType="1"/>
          </p:cNvSpPr>
          <p:nvPr/>
        </p:nvSpPr>
        <p:spPr bwMode="auto">
          <a:xfrm flipV="1">
            <a:off x="374388" y="5400254"/>
            <a:ext cx="31242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244"/>
          <p:cNvSpPr>
            <a:spLocks noChangeShapeType="1"/>
          </p:cNvSpPr>
          <p:nvPr/>
        </p:nvSpPr>
        <p:spPr bwMode="auto">
          <a:xfrm flipV="1">
            <a:off x="374388" y="5781254"/>
            <a:ext cx="31242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245"/>
          <p:cNvSpPr>
            <a:spLocks noChangeShapeType="1"/>
          </p:cNvSpPr>
          <p:nvPr/>
        </p:nvSpPr>
        <p:spPr bwMode="auto">
          <a:xfrm flipV="1">
            <a:off x="374388" y="6162254"/>
            <a:ext cx="31242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Line 246"/>
          <p:cNvSpPr>
            <a:spLocks noChangeShapeType="1"/>
          </p:cNvSpPr>
          <p:nvPr/>
        </p:nvSpPr>
        <p:spPr bwMode="auto">
          <a:xfrm flipV="1">
            <a:off x="374388" y="6543254"/>
            <a:ext cx="31242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Text Box 250"/>
          <p:cNvSpPr txBox="1">
            <a:spLocks noChangeArrowheads="1"/>
          </p:cNvSpPr>
          <p:nvPr/>
        </p:nvSpPr>
        <p:spPr bwMode="auto">
          <a:xfrm>
            <a:off x="2888988" y="4409654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B</a:t>
            </a:r>
          </a:p>
        </p:txBody>
      </p:sp>
      <p:grpSp>
        <p:nvGrpSpPr>
          <p:cNvPr id="714021" name="Group 293"/>
          <p:cNvGrpSpPr>
            <a:grpSpLocks/>
          </p:cNvGrpSpPr>
          <p:nvPr/>
        </p:nvGrpSpPr>
        <p:grpSpPr bwMode="auto">
          <a:xfrm>
            <a:off x="755388" y="5095454"/>
            <a:ext cx="2590800" cy="1371600"/>
            <a:chOff x="480" y="1296"/>
            <a:chExt cx="1632" cy="864"/>
          </a:xfrm>
        </p:grpSpPr>
        <p:sp>
          <p:nvSpPr>
            <p:cNvPr id="8206" name="Arc 267"/>
            <p:cNvSpPr>
              <a:spLocks/>
            </p:cNvSpPr>
            <p:nvPr/>
          </p:nvSpPr>
          <p:spPr bwMode="auto">
            <a:xfrm flipV="1">
              <a:off x="480" y="1728"/>
              <a:ext cx="192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7" name="Arc 269"/>
            <p:cNvSpPr>
              <a:spLocks/>
            </p:cNvSpPr>
            <p:nvPr/>
          </p:nvSpPr>
          <p:spPr bwMode="auto">
            <a:xfrm>
              <a:off x="625" y="1296"/>
              <a:ext cx="47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" name="Arc 272"/>
            <p:cNvSpPr>
              <a:spLocks/>
            </p:cNvSpPr>
            <p:nvPr/>
          </p:nvSpPr>
          <p:spPr bwMode="auto">
            <a:xfrm flipV="1">
              <a:off x="768" y="1728"/>
              <a:ext cx="192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Arc 274"/>
            <p:cNvSpPr>
              <a:spLocks/>
            </p:cNvSpPr>
            <p:nvPr/>
          </p:nvSpPr>
          <p:spPr bwMode="auto">
            <a:xfrm>
              <a:off x="913" y="1296"/>
              <a:ext cx="47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Arc 276"/>
            <p:cNvSpPr>
              <a:spLocks/>
            </p:cNvSpPr>
            <p:nvPr/>
          </p:nvSpPr>
          <p:spPr bwMode="auto">
            <a:xfrm flipV="1">
              <a:off x="1056" y="1728"/>
              <a:ext cx="192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Arc 278"/>
            <p:cNvSpPr>
              <a:spLocks/>
            </p:cNvSpPr>
            <p:nvPr/>
          </p:nvSpPr>
          <p:spPr bwMode="auto">
            <a:xfrm>
              <a:off x="1201" y="1296"/>
              <a:ext cx="47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Arc 280"/>
            <p:cNvSpPr>
              <a:spLocks/>
            </p:cNvSpPr>
            <p:nvPr/>
          </p:nvSpPr>
          <p:spPr bwMode="auto">
            <a:xfrm flipV="1">
              <a:off x="1344" y="1728"/>
              <a:ext cx="192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3" name="Arc 282"/>
            <p:cNvSpPr>
              <a:spLocks/>
            </p:cNvSpPr>
            <p:nvPr/>
          </p:nvSpPr>
          <p:spPr bwMode="auto">
            <a:xfrm>
              <a:off x="1489" y="1296"/>
              <a:ext cx="47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4" name="Arc 284"/>
            <p:cNvSpPr>
              <a:spLocks/>
            </p:cNvSpPr>
            <p:nvPr/>
          </p:nvSpPr>
          <p:spPr bwMode="auto">
            <a:xfrm flipV="1">
              <a:off x="1632" y="1728"/>
              <a:ext cx="192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5" name="Arc 286"/>
            <p:cNvSpPr>
              <a:spLocks/>
            </p:cNvSpPr>
            <p:nvPr/>
          </p:nvSpPr>
          <p:spPr bwMode="auto">
            <a:xfrm>
              <a:off x="1777" y="1296"/>
              <a:ext cx="47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6" name="Arc 288"/>
            <p:cNvSpPr>
              <a:spLocks/>
            </p:cNvSpPr>
            <p:nvPr/>
          </p:nvSpPr>
          <p:spPr bwMode="auto">
            <a:xfrm flipV="1">
              <a:off x="1920" y="1728"/>
              <a:ext cx="192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7" name="Arc 290"/>
            <p:cNvSpPr>
              <a:spLocks/>
            </p:cNvSpPr>
            <p:nvPr/>
          </p:nvSpPr>
          <p:spPr bwMode="auto">
            <a:xfrm>
              <a:off x="2065" y="1296"/>
              <a:ext cx="47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9" name="Picture 4" descr="2909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299" y="4409654"/>
            <a:ext cx="2640349" cy="224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03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1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71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73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033" y="174439"/>
            <a:ext cx="8763001" cy="830997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White board example</a:t>
            </a:r>
          </a:p>
          <a:p>
            <a:r>
              <a:rPr lang="en-US" dirty="0" smtClean="0"/>
              <a:t>Uranium-235 vs. Uranium238 detection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2034" y="1130871"/>
            <a:ext cx="8763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Uranium-235 and Uranium-238 are two naturally occurring isotopes of Uranium.  The fraction of Uranium-235 in natural deposits is only about 0.72%, and the rest is Uranium-238 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Uranium-235 is naturally fissile, and, if at high enough concentrations, it can be used in nuclear reactions and nuclear bombs. 3-4% Uranium-235 are needed in a reactor and &gt;90% are needed for a nuclear bomb.  </a:t>
            </a:r>
          </a:p>
          <a:p>
            <a:pPr>
              <a:lnSpc>
                <a:spcPct val="150000"/>
              </a:lnSpc>
            </a:pP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Singly </a:t>
            </a:r>
            <a:r>
              <a:rPr lang="en-US" sz="1600" dirty="0"/>
              <a:t>charged uranium-238 ions are accelerated through a potential difference of </a:t>
            </a:r>
            <a:r>
              <a:rPr lang="en-US" sz="1600" dirty="0" smtClean="0"/>
              <a:t>2.00 </a:t>
            </a:r>
            <a:r>
              <a:rPr lang="en-US" sz="1600" dirty="0"/>
              <a:t>kV and enter a uniform magnetic field of magnitude </a:t>
            </a:r>
            <a:r>
              <a:rPr lang="en-US" sz="1600" dirty="0" smtClean="0"/>
              <a:t>1.2 </a:t>
            </a:r>
            <a:r>
              <a:rPr lang="en-US" sz="1600" dirty="0"/>
              <a:t>T directed perpendicular to their velocities.</a:t>
            </a:r>
          </a:p>
          <a:p>
            <a:pPr marL="342900" indent="-342900">
              <a:lnSpc>
                <a:spcPct val="150000"/>
              </a:lnSpc>
              <a:buAutoNum type="alphaLcParenBoth"/>
            </a:pPr>
            <a:r>
              <a:rPr lang="en-US" sz="1600" dirty="0" smtClean="0"/>
              <a:t>Determine </a:t>
            </a:r>
            <a:r>
              <a:rPr lang="en-US" sz="1600" dirty="0"/>
              <a:t>the radius of their circular path. </a:t>
            </a:r>
          </a:p>
          <a:p>
            <a:pPr marL="342900" indent="-342900">
              <a:lnSpc>
                <a:spcPct val="150000"/>
              </a:lnSpc>
              <a:buAutoNum type="alphaLcParenBoth"/>
            </a:pPr>
            <a:r>
              <a:rPr lang="en-US" sz="1600" dirty="0" smtClean="0"/>
              <a:t>Repeat </a:t>
            </a:r>
            <a:r>
              <a:rPr lang="en-US" sz="1600" dirty="0"/>
              <a:t>this calculation for uranium-235 ions. 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(c) How does the ratio of these path radii depend on the accelerating voltage</a:t>
            </a:r>
            <a:r>
              <a:rPr lang="en-US" sz="1600" dirty="0" smtClean="0"/>
              <a:t>?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(d) How does the ratio of these path radii depend on the magnitude of the magnetic field?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212034" y="5597717"/>
            <a:ext cx="865764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9039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33"/>
              <p:cNvSpPr>
                <a:spLocks noChangeArrowheads="1"/>
              </p:cNvSpPr>
              <p:nvPr/>
            </p:nvSpPr>
            <p:spPr bwMode="auto">
              <a:xfrm rot="10800000" flipH="1" flipV="1">
                <a:off x="206829" y="141332"/>
                <a:ext cx="8763000" cy="33650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Extra (review) problem (time permitting)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The rotor in a certain electric motor is a flat, rectangular coil with</a:t>
                </a:r>
                <a:r>
                  <a:rPr kumimoji="0" lang="en-US" altLang="en-US" sz="18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80 </a:t>
                </a:r>
                <a:r>
                  <a: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turns of wire and dimensions</a:t>
                </a:r>
                <a:r>
                  <a:rPr kumimoji="0" lang="en-US" altLang="en-US" sz="18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2.50 </a:t>
                </a:r>
                <a:r>
                  <a: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cm by</a:t>
                </a:r>
                <a:r>
                  <a:rPr kumimoji="0" lang="en-US" altLang="en-US" sz="18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4.00 </a:t>
                </a:r>
                <a:r>
                  <a: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cm. The rotor rotates in a uniform magnetic field of 0.800 T. When the plane of the rotor is perpendicular to the direction of the magnetic field, the rotor carries a current of</a:t>
                </a:r>
                <a:r>
                  <a:rPr kumimoji="0" lang="en-US" altLang="en-US" sz="18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10.0 </a:t>
                </a:r>
                <a:r>
                  <a: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mA. In this orientation, the magnetic moment of the rotor is directed opposite the magnetic field. The rotor then turns through one-half revolution. This process is repeated to cause the rotor to turn steadily at an angular speed of</a:t>
                </a:r>
                <a:r>
                  <a:rPr kumimoji="0" lang="en-US" altLang="en-US" sz="18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3.6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10</a:t>
                </a:r>
                <a:r>
                  <a:rPr kumimoji="0" lang="en-US" altLang="en-US" sz="1800" b="0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r>
                  <a: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rev/min.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DD00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0800000" flipH="1" flipV="1">
                <a:off x="206829" y="141332"/>
                <a:ext cx="8763000" cy="3365024"/>
              </a:xfrm>
              <a:prstGeom prst="rect">
                <a:avLst/>
              </a:prstGeom>
              <a:blipFill rotWithShape="0">
                <a:blip r:embed="rId2"/>
                <a:stretch>
                  <a:fillRect l="-626" r="-974" b="-18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206828" y="3927188"/>
            <a:ext cx="67600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Find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maximum torque acting on the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rotor.</a:t>
            </a:r>
          </a:p>
          <a:p>
            <a:pPr marL="342900" indent="-342900">
              <a:buAutoNum type="alphaLcParenR"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Find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peak power output of the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motor (review problem).</a:t>
            </a:r>
          </a:p>
          <a:p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amount of work performed by the magnetic field on the rotor in every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full revolution (review problem).</a:t>
            </a:r>
          </a:p>
          <a:p>
            <a:pPr marL="342900" indent="-342900">
              <a:buAutoNum type="alphaLcParenR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Find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average power of the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motor (review problem).</a:t>
            </a:r>
          </a:p>
        </p:txBody>
      </p:sp>
    </p:spTree>
    <p:extLst>
      <p:ext uri="{BB962C8B-B14F-4D97-AF65-F5344CB8AC3E}">
        <p14:creationId xmlns:p14="http://schemas.microsoft.com/office/powerpoint/2010/main" val="104011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28207" y="406730"/>
            <a:ext cx="3121025" cy="696913"/>
          </a:xfrm>
          <a:solidFill>
            <a:srgbClr val="FF9999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Hall Effect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83500"/>
            <a:ext cx="9144000" cy="4705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  <a:buFontTx/>
              <a:buChar char="•"/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Discovered by Edwin Hall as a graduate student in 1879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FontTx/>
              <a:buChar char="•"/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Charges moving along a flat conductor will feel a magnetic force if a magnetic field is applied perpendicular to the conductor.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FontTx/>
              <a:buChar char="•"/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Magnetic force on those charges is in the same direction whether they are (+) or (-)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FontTx/>
              <a:buChar char="•"/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BUT sign of voltage across the conductor differs between these two cases! 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FontTx/>
              <a:buChar char="•"/>
            </a:pPr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63550" indent="-463550" eaLnBrk="1" hangingPunct="1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Can be used to determine if charge carriers are positive or negative; and to determine drift velocity</a:t>
            </a:r>
            <a:endParaRPr lang="en-US" alt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2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063" name="AutoShape 191"/>
          <p:cNvSpPr>
            <a:spLocks noChangeArrowheads="1"/>
          </p:cNvSpPr>
          <p:nvPr/>
        </p:nvSpPr>
        <p:spPr bwMode="auto">
          <a:xfrm rot="5400000">
            <a:off x="3219450" y="-803230"/>
            <a:ext cx="1524000" cy="6819900"/>
          </a:xfrm>
          <a:prstGeom prst="cube">
            <a:avLst>
              <a:gd name="adj" fmla="val 10861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4339" name="Group 355"/>
          <p:cNvGrpSpPr>
            <a:grpSpLocks/>
          </p:cNvGrpSpPr>
          <p:nvPr/>
        </p:nvGrpSpPr>
        <p:grpSpPr bwMode="auto">
          <a:xfrm>
            <a:off x="1981200" y="1997120"/>
            <a:ext cx="1066800" cy="1066800"/>
            <a:chOff x="768" y="2496"/>
            <a:chExt cx="672" cy="672"/>
          </a:xfrm>
        </p:grpSpPr>
        <p:grpSp>
          <p:nvGrpSpPr>
            <p:cNvPr id="14526" name="Group 291"/>
            <p:cNvGrpSpPr>
              <a:grpSpLocks/>
            </p:cNvGrpSpPr>
            <p:nvPr/>
          </p:nvGrpSpPr>
          <p:grpSpPr bwMode="auto">
            <a:xfrm>
              <a:off x="768" y="2496"/>
              <a:ext cx="96" cy="96"/>
              <a:chOff x="1776" y="1008"/>
              <a:chExt cx="96" cy="96"/>
            </a:xfrm>
          </p:grpSpPr>
          <p:sp>
            <p:nvSpPr>
              <p:cNvPr id="14551" name="Line 292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52" name="Line 293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527" name="Group 294"/>
            <p:cNvGrpSpPr>
              <a:grpSpLocks/>
            </p:cNvGrpSpPr>
            <p:nvPr/>
          </p:nvGrpSpPr>
          <p:grpSpPr bwMode="auto">
            <a:xfrm>
              <a:off x="1056" y="2496"/>
              <a:ext cx="96" cy="96"/>
              <a:chOff x="1776" y="1008"/>
              <a:chExt cx="96" cy="96"/>
            </a:xfrm>
          </p:grpSpPr>
          <p:sp>
            <p:nvSpPr>
              <p:cNvPr id="14549" name="Line 295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50" name="Line 296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528" name="Group 297"/>
            <p:cNvGrpSpPr>
              <a:grpSpLocks/>
            </p:cNvGrpSpPr>
            <p:nvPr/>
          </p:nvGrpSpPr>
          <p:grpSpPr bwMode="auto">
            <a:xfrm>
              <a:off x="1344" y="2496"/>
              <a:ext cx="96" cy="96"/>
              <a:chOff x="1776" y="1008"/>
              <a:chExt cx="96" cy="96"/>
            </a:xfrm>
          </p:grpSpPr>
          <p:sp>
            <p:nvSpPr>
              <p:cNvPr id="14547" name="Line 298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48" name="Line 299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529" name="Group 300"/>
            <p:cNvGrpSpPr>
              <a:grpSpLocks/>
            </p:cNvGrpSpPr>
            <p:nvPr/>
          </p:nvGrpSpPr>
          <p:grpSpPr bwMode="auto">
            <a:xfrm>
              <a:off x="768" y="2784"/>
              <a:ext cx="96" cy="96"/>
              <a:chOff x="1776" y="1008"/>
              <a:chExt cx="96" cy="96"/>
            </a:xfrm>
          </p:grpSpPr>
          <p:sp>
            <p:nvSpPr>
              <p:cNvPr id="14545" name="Line 301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46" name="Line 302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530" name="Group 303"/>
            <p:cNvGrpSpPr>
              <a:grpSpLocks/>
            </p:cNvGrpSpPr>
            <p:nvPr/>
          </p:nvGrpSpPr>
          <p:grpSpPr bwMode="auto">
            <a:xfrm>
              <a:off x="1056" y="2784"/>
              <a:ext cx="96" cy="96"/>
              <a:chOff x="1776" y="1008"/>
              <a:chExt cx="96" cy="96"/>
            </a:xfrm>
          </p:grpSpPr>
          <p:sp>
            <p:nvSpPr>
              <p:cNvPr id="14543" name="Line 304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44" name="Line 305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531" name="Group 306"/>
            <p:cNvGrpSpPr>
              <a:grpSpLocks/>
            </p:cNvGrpSpPr>
            <p:nvPr/>
          </p:nvGrpSpPr>
          <p:grpSpPr bwMode="auto">
            <a:xfrm>
              <a:off x="1344" y="2784"/>
              <a:ext cx="96" cy="96"/>
              <a:chOff x="1776" y="1008"/>
              <a:chExt cx="96" cy="96"/>
            </a:xfrm>
          </p:grpSpPr>
          <p:sp>
            <p:nvSpPr>
              <p:cNvPr id="14541" name="Line 307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42" name="Line 308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532" name="Group 309"/>
            <p:cNvGrpSpPr>
              <a:grpSpLocks/>
            </p:cNvGrpSpPr>
            <p:nvPr/>
          </p:nvGrpSpPr>
          <p:grpSpPr bwMode="auto">
            <a:xfrm>
              <a:off x="768" y="3072"/>
              <a:ext cx="96" cy="96"/>
              <a:chOff x="1776" y="1008"/>
              <a:chExt cx="96" cy="96"/>
            </a:xfrm>
          </p:grpSpPr>
          <p:sp>
            <p:nvSpPr>
              <p:cNvPr id="14539" name="Line 310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40" name="Line 311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533" name="Group 312"/>
            <p:cNvGrpSpPr>
              <a:grpSpLocks/>
            </p:cNvGrpSpPr>
            <p:nvPr/>
          </p:nvGrpSpPr>
          <p:grpSpPr bwMode="auto">
            <a:xfrm>
              <a:off x="1056" y="3072"/>
              <a:ext cx="96" cy="96"/>
              <a:chOff x="1776" y="1008"/>
              <a:chExt cx="96" cy="96"/>
            </a:xfrm>
          </p:grpSpPr>
          <p:sp>
            <p:nvSpPr>
              <p:cNvPr id="14537" name="Line 313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38" name="Line 314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534" name="Group 315"/>
            <p:cNvGrpSpPr>
              <a:grpSpLocks/>
            </p:cNvGrpSpPr>
            <p:nvPr/>
          </p:nvGrpSpPr>
          <p:grpSpPr bwMode="auto">
            <a:xfrm>
              <a:off x="1344" y="3072"/>
              <a:ext cx="96" cy="96"/>
              <a:chOff x="1776" y="1008"/>
              <a:chExt cx="96" cy="96"/>
            </a:xfrm>
          </p:grpSpPr>
          <p:sp>
            <p:nvSpPr>
              <p:cNvPr id="14535" name="Line 316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36" name="Line 317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4340" name="Group 327"/>
          <p:cNvGrpSpPr>
            <a:grpSpLocks/>
          </p:cNvGrpSpPr>
          <p:nvPr/>
        </p:nvGrpSpPr>
        <p:grpSpPr bwMode="auto">
          <a:xfrm>
            <a:off x="609600" y="1997120"/>
            <a:ext cx="1066800" cy="1066800"/>
            <a:chOff x="768" y="1632"/>
            <a:chExt cx="672" cy="672"/>
          </a:xfrm>
        </p:grpSpPr>
        <p:grpSp>
          <p:nvGrpSpPr>
            <p:cNvPr id="14499" name="Group 273"/>
            <p:cNvGrpSpPr>
              <a:grpSpLocks/>
            </p:cNvGrpSpPr>
            <p:nvPr/>
          </p:nvGrpSpPr>
          <p:grpSpPr bwMode="auto">
            <a:xfrm>
              <a:off x="768" y="1920"/>
              <a:ext cx="96" cy="96"/>
              <a:chOff x="1776" y="1008"/>
              <a:chExt cx="96" cy="96"/>
            </a:xfrm>
          </p:grpSpPr>
          <p:sp>
            <p:nvSpPr>
              <p:cNvPr id="14524" name="Line 274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25" name="Line 275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500" name="Group 276"/>
            <p:cNvGrpSpPr>
              <a:grpSpLocks/>
            </p:cNvGrpSpPr>
            <p:nvPr/>
          </p:nvGrpSpPr>
          <p:grpSpPr bwMode="auto">
            <a:xfrm>
              <a:off x="1056" y="1920"/>
              <a:ext cx="96" cy="96"/>
              <a:chOff x="1776" y="1008"/>
              <a:chExt cx="96" cy="96"/>
            </a:xfrm>
          </p:grpSpPr>
          <p:sp>
            <p:nvSpPr>
              <p:cNvPr id="14522" name="Line 277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23" name="Line 278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501" name="Group 279"/>
            <p:cNvGrpSpPr>
              <a:grpSpLocks/>
            </p:cNvGrpSpPr>
            <p:nvPr/>
          </p:nvGrpSpPr>
          <p:grpSpPr bwMode="auto">
            <a:xfrm>
              <a:off x="1344" y="1920"/>
              <a:ext cx="96" cy="96"/>
              <a:chOff x="1776" y="1008"/>
              <a:chExt cx="96" cy="96"/>
            </a:xfrm>
          </p:grpSpPr>
          <p:sp>
            <p:nvSpPr>
              <p:cNvPr id="14520" name="Line 280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21" name="Line 281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502" name="Group 282"/>
            <p:cNvGrpSpPr>
              <a:grpSpLocks/>
            </p:cNvGrpSpPr>
            <p:nvPr/>
          </p:nvGrpSpPr>
          <p:grpSpPr bwMode="auto">
            <a:xfrm>
              <a:off x="768" y="2208"/>
              <a:ext cx="96" cy="96"/>
              <a:chOff x="1776" y="1008"/>
              <a:chExt cx="96" cy="96"/>
            </a:xfrm>
          </p:grpSpPr>
          <p:sp>
            <p:nvSpPr>
              <p:cNvPr id="14518" name="Line 283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19" name="Line 284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503" name="Group 285"/>
            <p:cNvGrpSpPr>
              <a:grpSpLocks/>
            </p:cNvGrpSpPr>
            <p:nvPr/>
          </p:nvGrpSpPr>
          <p:grpSpPr bwMode="auto">
            <a:xfrm>
              <a:off x="1056" y="2208"/>
              <a:ext cx="96" cy="96"/>
              <a:chOff x="1776" y="1008"/>
              <a:chExt cx="96" cy="96"/>
            </a:xfrm>
          </p:grpSpPr>
          <p:sp>
            <p:nvSpPr>
              <p:cNvPr id="14516" name="Line 286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17" name="Line 287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504" name="Group 288"/>
            <p:cNvGrpSpPr>
              <a:grpSpLocks/>
            </p:cNvGrpSpPr>
            <p:nvPr/>
          </p:nvGrpSpPr>
          <p:grpSpPr bwMode="auto">
            <a:xfrm>
              <a:off x="1344" y="2208"/>
              <a:ext cx="96" cy="96"/>
              <a:chOff x="1776" y="1008"/>
              <a:chExt cx="96" cy="96"/>
            </a:xfrm>
          </p:grpSpPr>
          <p:sp>
            <p:nvSpPr>
              <p:cNvPr id="14514" name="Line 289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15" name="Line 290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505" name="Group 318"/>
            <p:cNvGrpSpPr>
              <a:grpSpLocks/>
            </p:cNvGrpSpPr>
            <p:nvPr/>
          </p:nvGrpSpPr>
          <p:grpSpPr bwMode="auto">
            <a:xfrm>
              <a:off x="768" y="1632"/>
              <a:ext cx="96" cy="96"/>
              <a:chOff x="1776" y="1008"/>
              <a:chExt cx="96" cy="96"/>
            </a:xfrm>
          </p:grpSpPr>
          <p:sp>
            <p:nvSpPr>
              <p:cNvPr id="14512" name="Line 319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13" name="Line 320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506" name="Group 321"/>
            <p:cNvGrpSpPr>
              <a:grpSpLocks/>
            </p:cNvGrpSpPr>
            <p:nvPr/>
          </p:nvGrpSpPr>
          <p:grpSpPr bwMode="auto">
            <a:xfrm>
              <a:off x="1056" y="1632"/>
              <a:ext cx="96" cy="96"/>
              <a:chOff x="1776" y="1008"/>
              <a:chExt cx="96" cy="96"/>
            </a:xfrm>
          </p:grpSpPr>
          <p:sp>
            <p:nvSpPr>
              <p:cNvPr id="14510" name="Line 322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11" name="Line 323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507" name="Group 324"/>
            <p:cNvGrpSpPr>
              <a:grpSpLocks/>
            </p:cNvGrpSpPr>
            <p:nvPr/>
          </p:nvGrpSpPr>
          <p:grpSpPr bwMode="auto">
            <a:xfrm>
              <a:off x="1344" y="1632"/>
              <a:ext cx="96" cy="96"/>
              <a:chOff x="1776" y="1008"/>
              <a:chExt cx="96" cy="96"/>
            </a:xfrm>
          </p:grpSpPr>
          <p:sp>
            <p:nvSpPr>
              <p:cNvPr id="14508" name="Line 325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09" name="Line 326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4341" name="Group 356"/>
          <p:cNvGrpSpPr>
            <a:grpSpLocks/>
          </p:cNvGrpSpPr>
          <p:nvPr/>
        </p:nvGrpSpPr>
        <p:grpSpPr bwMode="auto">
          <a:xfrm>
            <a:off x="4724400" y="1997120"/>
            <a:ext cx="1066800" cy="1066800"/>
            <a:chOff x="768" y="2496"/>
            <a:chExt cx="672" cy="672"/>
          </a:xfrm>
        </p:grpSpPr>
        <p:grpSp>
          <p:nvGrpSpPr>
            <p:cNvPr id="14472" name="Group 357"/>
            <p:cNvGrpSpPr>
              <a:grpSpLocks/>
            </p:cNvGrpSpPr>
            <p:nvPr/>
          </p:nvGrpSpPr>
          <p:grpSpPr bwMode="auto">
            <a:xfrm>
              <a:off x="768" y="2496"/>
              <a:ext cx="96" cy="96"/>
              <a:chOff x="1776" y="1008"/>
              <a:chExt cx="96" cy="96"/>
            </a:xfrm>
          </p:grpSpPr>
          <p:sp>
            <p:nvSpPr>
              <p:cNvPr id="14497" name="Line 358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98" name="Line 359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473" name="Group 360"/>
            <p:cNvGrpSpPr>
              <a:grpSpLocks/>
            </p:cNvGrpSpPr>
            <p:nvPr/>
          </p:nvGrpSpPr>
          <p:grpSpPr bwMode="auto">
            <a:xfrm>
              <a:off x="1056" y="2496"/>
              <a:ext cx="96" cy="96"/>
              <a:chOff x="1776" y="1008"/>
              <a:chExt cx="96" cy="96"/>
            </a:xfrm>
          </p:grpSpPr>
          <p:sp>
            <p:nvSpPr>
              <p:cNvPr id="14495" name="Line 361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96" name="Line 362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474" name="Group 363"/>
            <p:cNvGrpSpPr>
              <a:grpSpLocks/>
            </p:cNvGrpSpPr>
            <p:nvPr/>
          </p:nvGrpSpPr>
          <p:grpSpPr bwMode="auto">
            <a:xfrm>
              <a:off x="1344" y="2496"/>
              <a:ext cx="96" cy="96"/>
              <a:chOff x="1776" y="1008"/>
              <a:chExt cx="96" cy="96"/>
            </a:xfrm>
          </p:grpSpPr>
          <p:sp>
            <p:nvSpPr>
              <p:cNvPr id="14493" name="Line 364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94" name="Line 365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475" name="Group 366"/>
            <p:cNvGrpSpPr>
              <a:grpSpLocks/>
            </p:cNvGrpSpPr>
            <p:nvPr/>
          </p:nvGrpSpPr>
          <p:grpSpPr bwMode="auto">
            <a:xfrm>
              <a:off x="768" y="2784"/>
              <a:ext cx="96" cy="96"/>
              <a:chOff x="1776" y="1008"/>
              <a:chExt cx="96" cy="96"/>
            </a:xfrm>
          </p:grpSpPr>
          <p:sp>
            <p:nvSpPr>
              <p:cNvPr id="14491" name="Line 367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92" name="Line 368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476" name="Group 369"/>
            <p:cNvGrpSpPr>
              <a:grpSpLocks/>
            </p:cNvGrpSpPr>
            <p:nvPr/>
          </p:nvGrpSpPr>
          <p:grpSpPr bwMode="auto">
            <a:xfrm>
              <a:off x="1056" y="2784"/>
              <a:ext cx="96" cy="96"/>
              <a:chOff x="1776" y="1008"/>
              <a:chExt cx="96" cy="96"/>
            </a:xfrm>
          </p:grpSpPr>
          <p:sp>
            <p:nvSpPr>
              <p:cNvPr id="14489" name="Line 370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90" name="Line 371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477" name="Group 372"/>
            <p:cNvGrpSpPr>
              <a:grpSpLocks/>
            </p:cNvGrpSpPr>
            <p:nvPr/>
          </p:nvGrpSpPr>
          <p:grpSpPr bwMode="auto">
            <a:xfrm>
              <a:off x="1344" y="2784"/>
              <a:ext cx="96" cy="96"/>
              <a:chOff x="1776" y="1008"/>
              <a:chExt cx="96" cy="96"/>
            </a:xfrm>
          </p:grpSpPr>
          <p:sp>
            <p:nvSpPr>
              <p:cNvPr id="14487" name="Line 373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88" name="Line 374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478" name="Group 375"/>
            <p:cNvGrpSpPr>
              <a:grpSpLocks/>
            </p:cNvGrpSpPr>
            <p:nvPr/>
          </p:nvGrpSpPr>
          <p:grpSpPr bwMode="auto">
            <a:xfrm>
              <a:off x="768" y="3072"/>
              <a:ext cx="96" cy="96"/>
              <a:chOff x="1776" y="1008"/>
              <a:chExt cx="96" cy="96"/>
            </a:xfrm>
          </p:grpSpPr>
          <p:sp>
            <p:nvSpPr>
              <p:cNvPr id="14485" name="Line 376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86" name="Line 377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479" name="Group 378"/>
            <p:cNvGrpSpPr>
              <a:grpSpLocks/>
            </p:cNvGrpSpPr>
            <p:nvPr/>
          </p:nvGrpSpPr>
          <p:grpSpPr bwMode="auto">
            <a:xfrm>
              <a:off x="1056" y="3072"/>
              <a:ext cx="96" cy="96"/>
              <a:chOff x="1776" y="1008"/>
              <a:chExt cx="96" cy="96"/>
            </a:xfrm>
          </p:grpSpPr>
          <p:sp>
            <p:nvSpPr>
              <p:cNvPr id="14483" name="Line 379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84" name="Line 380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480" name="Group 381"/>
            <p:cNvGrpSpPr>
              <a:grpSpLocks/>
            </p:cNvGrpSpPr>
            <p:nvPr/>
          </p:nvGrpSpPr>
          <p:grpSpPr bwMode="auto">
            <a:xfrm>
              <a:off x="1344" y="3072"/>
              <a:ext cx="96" cy="96"/>
              <a:chOff x="1776" y="1008"/>
              <a:chExt cx="96" cy="96"/>
            </a:xfrm>
          </p:grpSpPr>
          <p:sp>
            <p:nvSpPr>
              <p:cNvPr id="14481" name="Line 382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82" name="Line 383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4342" name="Group 384"/>
          <p:cNvGrpSpPr>
            <a:grpSpLocks/>
          </p:cNvGrpSpPr>
          <p:nvPr/>
        </p:nvGrpSpPr>
        <p:grpSpPr bwMode="auto">
          <a:xfrm>
            <a:off x="3352800" y="1997120"/>
            <a:ext cx="1066800" cy="1066800"/>
            <a:chOff x="768" y="1632"/>
            <a:chExt cx="672" cy="672"/>
          </a:xfrm>
        </p:grpSpPr>
        <p:grpSp>
          <p:nvGrpSpPr>
            <p:cNvPr id="14445" name="Group 385"/>
            <p:cNvGrpSpPr>
              <a:grpSpLocks/>
            </p:cNvGrpSpPr>
            <p:nvPr/>
          </p:nvGrpSpPr>
          <p:grpSpPr bwMode="auto">
            <a:xfrm>
              <a:off x="768" y="1920"/>
              <a:ext cx="96" cy="96"/>
              <a:chOff x="1776" y="1008"/>
              <a:chExt cx="96" cy="96"/>
            </a:xfrm>
          </p:grpSpPr>
          <p:sp>
            <p:nvSpPr>
              <p:cNvPr id="14470" name="Line 386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71" name="Line 387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446" name="Group 388"/>
            <p:cNvGrpSpPr>
              <a:grpSpLocks/>
            </p:cNvGrpSpPr>
            <p:nvPr/>
          </p:nvGrpSpPr>
          <p:grpSpPr bwMode="auto">
            <a:xfrm>
              <a:off x="1056" y="1920"/>
              <a:ext cx="96" cy="96"/>
              <a:chOff x="1776" y="1008"/>
              <a:chExt cx="96" cy="96"/>
            </a:xfrm>
          </p:grpSpPr>
          <p:sp>
            <p:nvSpPr>
              <p:cNvPr id="14468" name="Line 389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69" name="Line 390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447" name="Group 391"/>
            <p:cNvGrpSpPr>
              <a:grpSpLocks/>
            </p:cNvGrpSpPr>
            <p:nvPr/>
          </p:nvGrpSpPr>
          <p:grpSpPr bwMode="auto">
            <a:xfrm>
              <a:off x="1344" y="1920"/>
              <a:ext cx="96" cy="96"/>
              <a:chOff x="1776" y="1008"/>
              <a:chExt cx="96" cy="96"/>
            </a:xfrm>
          </p:grpSpPr>
          <p:sp>
            <p:nvSpPr>
              <p:cNvPr id="14466" name="Line 392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67" name="Line 393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448" name="Group 394"/>
            <p:cNvGrpSpPr>
              <a:grpSpLocks/>
            </p:cNvGrpSpPr>
            <p:nvPr/>
          </p:nvGrpSpPr>
          <p:grpSpPr bwMode="auto">
            <a:xfrm>
              <a:off x="768" y="2208"/>
              <a:ext cx="96" cy="96"/>
              <a:chOff x="1776" y="1008"/>
              <a:chExt cx="96" cy="96"/>
            </a:xfrm>
          </p:grpSpPr>
          <p:sp>
            <p:nvSpPr>
              <p:cNvPr id="14464" name="Line 395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65" name="Line 396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449" name="Group 397"/>
            <p:cNvGrpSpPr>
              <a:grpSpLocks/>
            </p:cNvGrpSpPr>
            <p:nvPr/>
          </p:nvGrpSpPr>
          <p:grpSpPr bwMode="auto">
            <a:xfrm>
              <a:off x="1056" y="2208"/>
              <a:ext cx="96" cy="96"/>
              <a:chOff x="1776" y="1008"/>
              <a:chExt cx="96" cy="96"/>
            </a:xfrm>
          </p:grpSpPr>
          <p:sp>
            <p:nvSpPr>
              <p:cNvPr id="14462" name="Line 398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63" name="Line 399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450" name="Group 400"/>
            <p:cNvGrpSpPr>
              <a:grpSpLocks/>
            </p:cNvGrpSpPr>
            <p:nvPr/>
          </p:nvGrpSpPr>
          <p:grpSpPr bwMode="auto">
            <a:xfrm>
              <a:off x="1344" y="2208"/>
              <a:ext cx="96" cy="96"/>
              <a:chOff x="1776" y="1008"/>
              <a:chExt cx="96" cy="96"/>
            </a:xfrm>
          </p:grpSpPr>
          <p:sp>
            <p:nvSpPr>
              <p:cNvPr id="14460" name="Line 401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61" name="Line 402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451" name="Group 403"/>
            <p:cNvGrpSpPr>
              <a:grpSpLocks/>
            </p:cNvGrpSpPr>
            <p:nvPr/>
          </p:nvGrpSpPr>
          <p:grpSpPr bwMode="auto">
            <a:xfrm>
              <a:off x="768" y="1632"/>
              <a:ext cx="96" cy="96"/>
              <a:chOff x="1776" y="1008"/>
              <a:chExt cx="96" cy="96"/>
            </a:xfrm>
          </p:grpSpPr>
          <p:sp>
            <p:nvSpPr>
              <p:cNvPr id="14458" name="Line 404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59" name="Line 405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452" name="Group 406"/>
            <p:cNvGrpSpPr>
              <a:grpSpLocks/>
            </p:cNvGrpSpPr>
            <p:nvPr/>
          </p:nvGrpSpPr>
          <p:grpSpPr bwMode="auto">
            <a:xfrm>
              <a:off x="1056" y="1632"/>
              <a:ext cx="96" cy="96"/>
              <a:chOff x="1776" y="1008"/>
              <a:chExt cx="96" cy="96"/>
            </a:xfrm>
          </p:grpSpPr>
          <p:sp>
            <p:nvSpPr>
              <p:cNvPr id="14456" name="Line 407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57" name="Line 408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453" name="Group 409"/>
            <p:cNvGrpSpPr>
              <a:grpSpLocks/>
            </p:cNvGrpSpPr>
            <p:nvPr/>
          </p:nvGrpSpPr>
          <p:grpSpPr bwMode="auto">
            <a:xfrm>
              <a:off x="1344" y="1632"/>
              <a:ext cx="96" cy="96"/>
              <a:chOff x="1776" y="1008"/>
              <a:chExt cx="96" cy="96"/>
            </a:xfrm>
          </p:grpSpPr>
          <p:sp>
            <p:nvSpPr>
              <p:cNvPr id="14454" name="Line 410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55" name="Line 411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4343" name="Group 440"/>
          <p:cNvGrpSpPr>
            <a:grpSpLocks/>
          </p:cNvGrpSpPr>
          <p:nvPr/>
        </p:nvGrpSpPr>
        <p:grpSpPr bwMode="auto">
          <a:xfrm>
            <a:off x="6096000" y="1997120"/>
            <a:ext cx="1066800" cy="1066800"/>
            <a:chOff x="768" y="1632"/>
            <a:chExt cx="672" cy="672"/>
          </a:xfrm>
        </p:grpSpPr>
        <p:grpSp>
          <p:nvGrpSpPr>
            <p:cNvPr id="14418" name="Group 441"/>
            <p:cNvGrpSpPr>
              <a:grpSpLocks/>
            </p:cNvGrpSpPr>
            <p:nvPr/>
          </p:nvGrpSpPr>
          <p:grpSpPr bwMode="auto">
            <a:xfrm>
              <a:off x="768" y="1920"/>
              <a:ext cx="96" cy="96"/>
              <a:chOff x="1776" y="1008"/>
              <a:chExt cx="96" cy="96"/>
            </a:xfrm>
          </p:grpSpPr>
          <p:sp>
            <p:nvSpPr>
              <p:cNvPr id="14443" name="Line 442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44" name="Line 443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419" name="Group 444"/>
            <p:cNvGrpSpPr>
              <a:grpSpLocks/>
            </p:cNvGrpSpPr>
            <p:nvPr/>
          </p:nvGrpSpPr>
          <p:grpSpPr bwMode="auto">
            <a:xfrm>
              <a:off x="1056" y="1920"/>
              <a:ext cx="96" cy="96"/>
              <a:chOff x="1776" y="1008"/>
              <a:chExt cx="96" cy="96"/>
            </a:xfrm>
          </p:grpSpPr>
          <p:sp>
            <p:nvSpPr>
              <p:cNvPr id="14441" name="Line 445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42" name="Line 446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420" name="Group 447"/>
            <p:cNvGrpSpPr>
              <a:grpSpLocks/>
            </p:cNvGrpSpPr>
            <p:nvPr/>
          </p:nvGrpSpPr>
          <p:grpSpPr bwMode="auto">
            <a:xfrm>
              <a:off x="1344" y="1920"/>
              <a:ext cx="96" cy="96"/>
              <a:chOff x="1776" y="1008"/>
              <a:chExt cx="96" cy="96"/>
            </a:xfrm>
          </p:grpSpPr>
          <p:sp>
            <p:nvSpPr>
              <p:cNvPr id="14439" name="Line 448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40" name="Line 449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421" name="Group 450"/>
            <p:cNvGrpSpPr>
              <a:grpSpLocks/>
            </p:cNvGrpSpPr>
            <p:nvPr/>
          </p:nvGrpSpPr>
          <p:grpSpPr bwMode="auto">
            <a:xfrm>
              <a:off x="768" y="2208"/>
              <a:ext cx="96" cy="96"/>
              <a:chOff x="1776" y="1008"/>
              <a:chExt cx="96" cy="96"/>
            </a:xfrm>
          </p:grpSpPr>
          <p:sp>
            <p:nvSpPr>
              <p:cNvPr id="14437" name="Line 451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38" name="Line 452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422" name="Group 453"/>
            <p:cNvGrpSpPr>
              <a:grpSpLocks/>
            </p:cNvGrpSpPr>
            <p:nvPr/>
          </p:nvGrpSpPr>
          <p:grpSpPr bwMode="auto">
            <a:xfrm>
              <a:off x="1056" y="2208"/>
              <a:ext cx="96" cy="96"/>
              <a:chOff x="1776" y="1008"/>
              <a:chExt cx="96" cy="96"/>
            </a:xfrm>
          </p:grpSpPr>
          <p:sp>
            <p:nvSpPr>
              <p:cNvPr id="14435" name="Line 454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36" name="Line 455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423" name="Group 456"/>
            <p:cNvGrpSpPr>
              <a:grpSpLocks/>
            </p:cNvGrpSpPr>
            <p:nvPr/>
          </p:nvGrpSpPr>
          <p:grpSpPr bwMode="auto">
            <a:xfrm>
              <a:off x="1344" y="2208"/>
              <a:ext cx="96" cy="96"/>
              <a:chOff x="1776" y="1008"/>
              <a:chExt cx="96" cy="96"/>
            </a:xfrm>
          </p:grpSpPr>
          <p:sp>
            <p:nvSpPr>
              <p:cNvPr id="14433" name="Line 457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34" name="Line 458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424" name="Group 459"/>
            <p:cNvGrpSpPr>
              <a:grpSpLocks/>
            </p:cNvGrpSpPr>
            <p:nvPr/>
          </p:nvGrpSpPr>
          <p:grpSpPr bwMode="auto">
            <a:xfrm>
              <a:off x="768" y="1632"/>
              <a:ext cx="96" cy="96"/>
              <a:chOff x="1776" y="1008"/>
              <a:chExt cx="96" cy="96"/>
            </a:xfrm>
          </p:grpSpPr>
          <p:sp>
            <p:nvSpPr>
              <p:cNvPr id="14431" name="Line 460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32" name="Line 461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425" name="Group 462"/>
            <p:cNvGrpSpPr>
              <a:grpSpLocks/>
            </p:cNvGrpSpPr>
            <p:nvPr/>
          </p:nvGrpSpPr>
          <p:grpSpPr bwMode="auto">
            <a:xfrm>
              <a:off x="1056" y="1632"/>
              <a:ext cx="96" cy="96"/>
              <a:chOff x="1776" y="1008"/>
              <a:chExt cx="96" cy="96"/>
            </a:xfrm>
          </p:grpSpPr>
          <p:sp>
            <p:nvSpPr>
              <p:cNvPr id="14429" name="Line 463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30" name="Line 464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426" name="Group 465"/>
            <p:cNvGrpSpPr>
              <a:grpSpLocks/>
            </p:cNvGrpSpPr>
            <p:nvPr/>
          </p:nvGrpSpPr>
          <p:grpSpPr bwMode="auto">
            <a:xfrm>
              <a:off x="1344" y="1632"/>
              <a:ext cx="96" cy="96"/>
              <a:chOff x="1776" y="1008"/>
              <a:chExt cx="96" cy="96"/>
            </a:xfrm>
          </p:grpSpPr>
          <p:sp>
            <p:nvSpPr>
              <p:cNvPr id="14427" name="Line 466"/>
              <p:cNvSpPr>
                <a:spLocks noChangeShapeType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8" name="Line 467"/>
              <p:cNvSpPr>
                <a:spLocks noChangeShapeType="1"/>
              </p:cNvSpPr>
              <p:nvPr/>
            </p:nvSpPr>
            <p:spPr bwMode="auto">
              <a:xfrm flipH="1">
                <a:off x="1776" y="1008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4344" name="Text Box 2"/>
          <p:cNvSpPr txBox="1">
            <a:spLocks noChangeArrowheads="1"/>
          </p:cNvSpPr>
          <p:nvPr/>
        </p:nvSpPr>
        <p:spPr bwMode="auto">
          <a:xfrm>
            <a:off x="0" y="0"/>
            <a:ext cx="5905500" cy="584775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dirty="0">
                <a:solidFill>
                  <a:srgbClr val="000000"/>
                </a:solidFill>
              </a:rPr>
              <a:t>The Hall </a:t>
            </a:r>
            <a:r>
              <a:rPr lang="en-US" sz="3200" dirty="0" smtClean="0">
                <a:solidFill>
                  <a:srgbClr val="000000"/>
                </a:solidFill>
              </a:rPr>
              <a:t>effect, Hall voltage, V</a:t>
            </a:r>
            <a:r>
              <a:rPr lang="en-US" sz="3200" baseline="-25000" dirty="0" smtClean="0">
                <a:solidFill>
                  <a:srgbClr val="000000"/>
                </a:solidFill>
              </a:rPr>
              <a:t>H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719875" name="Text Box 3"/>
          <p:cNvSpPr txBox="1">
            <a:spLocks noChangeArrowheads="1"/>
          </p:cNvSpPr>
          <p:nvPr/>
        </p:nvSpPr>
        <p:spPr bwMode="auto">
          <a:xfrm>
            <a:off x="304800" y="762000"/>
            <a:ext cx="8458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231775" indent="-231775" eaLnBrk="1" hangingPunct="1">
              <a:buFontTx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Consider a current carrying wire in a magnetic field</a:t>
            </a:r>
          </a:p>
          <a:p>
            <a:pPr lvl="1" indent="-225425" eaLnBrk="1" hangingPunct="1">
              <a:buFontTx/>
              <a:buChar char="•"/>
            </a:pP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Let’s assume it’s actually </a:t>
            </a:r>
            <a:r>
              <a:rPr lang="en-US" sz="2000" u="sng" dirty="0">
                <a:solidFill>
                  <a:srgbClr val="9900CC"/>
                </a:solidFill>
                <a:sym typeface="Symbol" pitchFamily="18" charset="2"/>
              </a:rPr>
              <a:t>electrons</a:t>
            </a: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 this time, because it usually is</a:t>
            </a:r>
          </a:p>
        </p:txBody>
      </p:sp>
      <p:sp>
        <p:nvSpPr>
          <p:cNvPr id="14346" name="Oval 193"/>
          <p:cNvSpPr>
            <a:spLocks noChangeArrowheads="1"/>
          </p:cNvSpPr>
          <p:nvPr/>
        </p:nvSpPr>
        <p:spPr bwMode="auto">
          <a:xfrm>
            <a:off x="952500" y="2073320"/>
            <a:ext cx="152400" cy="1524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14347" name="Oval 194"/>
          <p:cNvSpPr>
            <a:spLocks noChangeArrowheads="1"/>
          </p:cNvSpPr>
          <p:nvPr/>
        </p:nvSpPr>
        <p:spPr bwMode="auto">
          <a:xfrm>
            <a:off x="1181100" y="2378120"/>
            <a:ext cx="152400" cy="1524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14348" name="Oval 195"/>
          <p:cNvSpPr>
            <a:spLocks noChangeArrowheads="1"/>
          </p:cNvSpPr>
          <p:nvPr/>
        </p:nvSpPr>
        <p:spPr bwMode="auto">
          <a:xfrm>
            <a:off x="1485900" y="2073320"/>
            <a:ext cx="152400" cy="1524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14349" name="Oval 196"/>
          <p:cNvSpPr>
            <a:spLocks noChangeArrowheads="1"/>
          </p:cNvSpPr>
          <p:nvPr/>
        </p:nvSpPr>
        <p:spPr bwMode="auto">
          <a:xfrm>
            <a:off x="2019300" y="2301920"/>
            <a:ext cx="152400" cy="1524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14350" name="Oval 197"/>
          <p:cNvSpPr>
            <a:spLocks noChangeArrowheads="1"/>
          </p:cNvSpPr>
          <p:nvPr/>
        </p:nvSpPr>
        <p:spPr bwMode="auto">
          <a:xfrm>
            <a:off x="2476500" y="2073320"/>
            <a:ext cx="152400" cy="1524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14351" name="Oval 198"/>
          <p:cNvSpPr>
            <a:spLocks noChangeArrowheads="1"/>
          </p:cNvSpPr>
          <p:nvPr/>
        </p:nvSpPr>
        <p:spPr bwMode="auto">
          <a:xfrm>
            <a:off x="2857500" y="2225720"/>
            <a:ext cx="152400" cy="1524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14352" name="Oval 199"/>
          <p:cNvSpPr>
            <a:spLocks noChangeArrowheads="1"/>
          </p:cNvSpPr>
          <p:nvPr/>
        </p:nvSpPr>
        <p:spPr bwMode="auto">
          <a:xfrm>
            <a:off x="1333500" y="2682920"/>
            <a:ext cx="152400" cy="1524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14353" name="Oval 200"/>
          <p:cNvSpPr>
            <a:spLocks noChangeArrowheads="1"/>
          </p:cNvSpPr>
          <p:nvPr/>
        </p:nvSpPr>
        <p:spPr bwMode="auto">
          <a:xfrm>
            <a:off x="800100" y="2911520"/>
            <a:ext cx="152400" cy="1524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14354" name="Oval 202"/>
          <p:cNvSpPr>
            <a:spLocks noChangeArrowheads="1"/>
          </p:cNvSpPr>
          <p:nvPr/>
        </p:nvSpPr>
        <p:spPr bwMode="auto">
          <a:xfrm>
            <a:off x="2400300" y="2606720"/>
            <a:ext cx="152400" cy="1524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14355" name="Oval 203"/>
          <p:cNvSpPr>
            <a:spLocks noChangeArrowheads="1"/>
          </p:cNvSpPr>
          <p:nvPr/>
        </p:nvSpPr>
        <p:spPr bwMode="auto">
          <a:xfrm>
            <a:off x="2628900" y="2911520"/>
            <a:ext cx="152400" cy="1524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14356" name="Oval 204"/>
          <p:cNvSpPr>
            <a:spLocks noChangeArrowheads="1"/>
          </p:cNvSpPr>
          <p:nvPr/>
        </p:nvSpPr>
        <p:spPr bwMode="auto">
          <a:xfrm>
            <a:off x="3009900" y="2606720"/>
            <a:ext cx="152400" cy="1524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14357" name="Oval 205"/>
          <p:cNvSpPr>
            <a:spLocks noChangeArrowheads="1"/>
          </p:cNvSpPr>
          <p:nvPr/>
        </p:nvSpPr>
        <p:spPr bwMode="auto">
          <a:xfrm>
            <a:off x="5829300" y="2225720"/>
            <a:ext cx="152400" cy="1524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14358" name="Oval 206"/>
          <p:cNvSpPr>
            <a:spLocks noChangeArrowheads="1"/>
          </p:cNvSpPr>
          <p:nvPr/>
        </p:nvSpPr>
        <p:spPr bwMode="auto">
          <a:xfrm>
            <a:off x="6286500" y="1997120"/>
            <a:ext cx="152400" cy="1524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14359" name="Oval 207"/>
          <p:cNvSpPr>
            <a:spLocks noChangeArrowheads="1"/>
          </p:cNvSpPr>
          <p:nvPr/>
        </p:nvSpPr>
        <p:spPr bwMode="auto">
          <a:xfrm>
            <a:off x="6667500" y="2149520"/>
            <a:ext cx="152400" cy="1524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14360" name="Oval 208"/>
          <p:cNvSpPr>
            <a:spLocks noChangeArrowheads="1"/>
          </p:cNvSpPr>
          <p:nvPr/>
        </p:nvSpPr>
        <p:spPr bwMode="auto">
          <a:xfrm>
            <a:off x="5676900" y="2606720"/>
            <a:ext cx="152400" cy="1524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14361" name="Oval 209"/>
          <p:cNvSpPr>
            <a:spLocks noChangeArrowheads="1"/>
          </p:cNvSpPr>
          <p:nvPr/>
        </p:nvSpPr>
        <p:spPr bwMode="auto">
          <a:xfrm>
            <a:off x="6210300" y="2530520"/>
            <a:ext cx="152400" cy="1524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14362" name="Oval 211"/>
          <p:cNvSpPr>
            <a:spLocks noChangeArrowheads="1"/>
          </p:cNvSpPr>
          <p:nvPr/>
        </p:nvSpPr>
        <p:spPr bwMode="auto">
          <a:xfrm>
            <a:off x="6819900" y="2530520"/>
            <a:ext cx="152400" cy="1524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14363" name="Oval 212"/>
          <p:cNvSpPr>
            <a:spLocks noChangeArrowheads="1"/>
          </p:cNvSpPr>
          <p:nvPr/>
        </p:nvSpPr>
        <p:spPr bwMode="auto">
          <a:xfrm>
            <a:off x="3771900" y="2378120"/>
            <a:ext cx="152400" cy="1524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14364" name="Oval 213"/>
          <p:cNvSpPr>
            <a:spLocks noChangeArrowheads="1"/>
          </p:cNvSpPr>
          <p:nvPr/>
        </p:nvSpPr>
        <p:spPr bwMode="auto">
          <a:xfrm>
            <a:off x="4229100" y="2149520"/>
            <a:ext cx="152400" cy="1524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14365" name="Oval 214"/>
          <p:cNvSpPr>
            <a:spLocks noChangeArrowheads="1"/>
          </p:cNvSpPr>
          <p:nvPr/>
        </p:nvSpPr>
        <p:spPr bwMode="auto">
          <a:xfrm>
            <a:off x="4610100" y="2301920"/>
            <a:ext cx="152400" cy="1524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i="1">
              <a:solidFill>
                <a:srgbClr val="000000"/>
              </a:solidFill>
            </a:endParaRPr>
          </a:p>
        </p:txBody>
      </p:sp>
      <p:grpSp>
        <p:nvGrpSpPr>
          <p:cNvPr id="720347" name="Group 475"/>
          <p:cNvGrpSpPr>
            <a:grpSpLocks/>
          </p:cNvGrpSpPr>
          <p:nvPr/>
        </p:nvGrpSpPr>
        <p:grpSpPr bwMode="auto">
          <a:xfrm>
            <a:off x="1866900" y="2682920"/>
            <a:ext cx="4724400" cy="304800"/>
            <a:chOff x="1560" y="1776"/>
            <a:chExt cx="2976" cy="192"/>
          </a:xfrm>
        </p:grpSpPr>
        <p:sp>
          <p:nvSpPr>
            <p:cNvPr id="14415" name="Oval 201"/>
            <p:cNvSpPr>
              <a:spLocks noChangeArrowheads="1"/>
            </p:cNvSpPr>
            <p:nvPr/>
          </p:nvSpPr>
          <p:spPr bwMode="auto">
            <a:xfrm>
              <a:off x="1560" y="1776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i="1">
                <a:solidFill>
                  <a:srgbClr val="000000"/>
                </a:solidFill>
              </a:endParaRPr>
            </a:p>
          </p:txBody>
        </p:sp>
        <p:sp>
          <p:nvSpPr>
            <p:cNvPr id="14416" name="Oval 210"/>
            <p:cNvSpPr>
              <a:spLocks noChangeArrowheads="1"/>
            </p:cNvSpPr>
            <p:nvPr/>
          </p:nvSpPr>
          <p:spPr bwMode="auto">
            <a:xfrm>
              <a:off x="4440" y="1872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i="1">
                <a:solidFill>
                  <a:srgbClr val="000000"/>
                </a:solidFill>
              </a:endParaRPr>
            </a:p>
          </p:txBody>
        </p:sp>
        <p:sp>
          <p:nvSpPr>
            <p:cNvPr id="14417" name="Oval 215"/>
            <p:cNvSpPr>
              <a:spLocks noChangeArrowheads="1"/>
            </p:cNvSpPr>
            <p:nvPr/>
          </p:nvSpPr>
          <p:spPr bwMode="auto">
            <a:xfrm>
              <a:off x="2664" y="1824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i="1">
                <a:solidFill>
                  <a:srgbClr val="000000"/>
                </a:solidFill>
              </a:endParaRPr>
            </a:p>
          </p:txBody>
        </p:sp>
      </p:grpSp>
      <p:sp>
        <p:nvSpPr>
          <p:cNvPr id="14367" name="Oval 216"/>
          <p:cNvSpPr>
            <a:spLocks noChangeArrowheads="1"/>
          </p:cNvSpPr>
          <p:nvPr/>
        </p:nvSpPr>
        <p:spPr bwMode="auto">
          <a:xfrm>
            <a:off x="4152900" y="2682920"/>
            <a:ext cx="152400" cy="1524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14368" name="Oval 217"/>
          <p:cNvSpPr>
            <a:spLocks noChangeArrowheads="1"/>
          </p:cNvSpPr>
          <p:nvPr/>
        </p:nvSpPr>
        <p:spPr bwMode="auto">
          <a:xfrm>
            <a:off x="5219700" y="2073320"/>
            <a:ext cx="152400" cy="1524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14369" name="Oval 218"/>
          <p:cNvSpPr>
            <a:spLocks noChangeArrowheads="1"/>
          </p:cNvSpPr>
          <p:nvPr/>
        </p:nvSpPr>
        <p:spPr bwMode="auto">
          <a:xfrm>
            <a:off x="4991100" y="2911520"/>
            <a:ext cx="152400" cy="1524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14370" name="Line 468"/>
          <p:cNvSpPr>
            <a:spLocks noChangeShapeType="1"/>
          </p:cNvSpPr>
          <p:nvPr/>
        </p:nvSpPr>
        <p:spPr bwMode="auto">
          <a:xfrm>
            <a:off x="3200400" y="1616120"/>
            <a:ext cx="1295400" cy="0"/>
          </a:xfrm>
          <a:prstGeom prst="line">
            <a:avLst/>
          </a:prstGeom>
          <a:noFill/>
          <a:ln w="28575">
            <a:solidFill>
              <a:srgbClr val="99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71" name="Text Box 469"/>
          <p:cNvSpPr txBox="1">
            <a:spLocks noChangeArrowheads="1"/>
          </p:cNvSpPr>
          <p:nvPr/>
        </p:nvSpPr>
        <p:spPr bwMode="auto">
          <a:xfrm>
            <a:off x="2895600" y="138752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996600"/>
                </a:solidFill>
              </a:rPr>
              <a:t>I</a:t>
            </a:r>
          </a:p>
        </p:txBody>
      </p:sp>
      <p:sp>
        <p:nvSpPr>
          <p:cNvPr id="720342" name="Text Box 470"/>
          <p:cNvSpPr txBox="1">
            <a:spLocks noChangeArrowheads="1"/>
          </p:cNvSpPr>
          <p:nvPr/>
        </p:nvSpPr>
        <p:spPr bwMode="auto">
          <a:xfrm>
            <a:off x="304800" y="3571009"/>
            <a:ext cx="84582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231775" indent="-231775" eaLnBrk="1" hangingPunct="1">
              <a:spcAft>
                <a:spcPts val="600"/>
              </a:spcAft>
              <a:buFontTx/>
              <a:buChar char="•"/>
            </a:pPr>
            <a:r>
              <a:rPr lang="en-US" sz="2000" dirty="0">
                <a:solidFill>
                  <a:srgbClr val="3333CC"/>
                </a:solidFill>
              </a:rPr>
              <a:t>Electrons are moving at an average velocity of </a:t>
            </a:r>
            <a:r>
              <a:rPr lang="en-US" sz="2000" b="1" dirty="0" err="1">
                <a:solidFill>
                  <a:srgbClr val="3333CC"/>
                </a:solidFill>
              </a:rPr>
              <a:t>v</a:t>
            </a:r>
            <a:r>
              <a:rPr lang="en-US" sz="2000" b="1" baseline="-25000" dirty="0" err="1">
                <a:solidFill>
                  <a:srgbClr val="3333CC"/>
                </a:solidFill>
              </a:rPr>
              <a:t>d</a:t>
            </a:r>
            <a:endParaRPr lang="en-US" sz="2000" b="1" dirty="0">
              <a:solidFill>
                <a:srgbClr val="3333CC"/>
              </a:solidFill>
            </a:endParaRPr>
          </a:p>
          <a:p>
            <a:pPr marL="231775" lvl="1" indent="-231775" eaLnBrk="1" hangingPunct="1">
              <a:spcAft>
                <a:spcPts val="600"/>
              </a:spcAft>
              <a:buFontTx/>
              <a:buChar char="•"/>
            </a:pPr>
            <a:r>
              <a:rPr lang="en-US" sz="2000" dirty="0">
                <a:solidFill>
                  <a:srgbClr val="3333CC"/>
                </a:solidFill>
                <a:sym typeface="Symbol" pitchFamily="18" charset="2"/>
              </a:rPr>
              <a:t>To the left for  electrons</a:t>
            </a:r>
          </a:p>
          <a:p>
            <a:pPr marL="231775" indent="-231775" eaLnBrk="1" hangingPunct="1">
              <a:spcAft>
                <a:spcPts val="600"/>
              </a:spcAft>
              <a:buFontTx/>
              <a:buChar char="•"/>
            </a:pPr>
            <a:r>
              <a:rPr lang="en-US" sz="2000" dirty="0">
                <a:solidFill>
                  <a:srgbClr val="3333CC"/>
                </a:solidFill>
                <a:sym typeface="Symbol" pitchFamily="18" charset="2"/>
              </a:rPr>
              <a:t>Because of magnetic field, electrons feel a force upwards</a:t>
            </a:r>
          </a:p>
          <a:p>
            <a:pPr marL="231775" indent="-231775" eaLnBrk="1" hangingPunct="1">
              <a:spcAft>
                <a:spcPts val="600"/>
              </a:spcAft>
              <a:buFontTx/>
              <a:buChar char="•"/>
            </a:pPr>
            <a:r>
              <a:rPr lang="en-US" sz="2000" dirty="0">
                <a:solidFill>
                  <a:srgbClr val="3333CC"/>
                </a:solidFill>
                <a:sym typeface="Symbol" pitchFamily="18" charset="2"/>
              </a:rPr>
              <a:t>Electrons accumulate on top surface, positive charge on bottom</a:t>
            </a:r>
          </a:p>
          <a:p>
            <a:pPr marL="231775" indent="-231775" eaLnBrk="1" hangingPunct="1">
              <a:spcAft>
                <a:spcPts val="600"/>
              </a:spcAft>
              <a:buFontTx/>
              <a:buChar char="•"/>
            </a:pPr>
            <a:r>
              <a:rPr lang="en-US" sz="2000" dirty="0">
                <a:solidFill>
                  <a:srgbClr val="3333CC"/>
                </a:solidFill>
                <a:sym typeface="Symbol" pitchFamily="18" charset="2"/>
              </a:rPr>
              <a:t>Eventually, electric field develops that counters magnetic force</a:t>
            </a:r>
          </a:p>
        </p:txBody>
      </p:sp>
      <p:sp>
        <p:nvSpPr>
          <p:cNvPr id="720343" name="Text Box 471"/>
          <p:cNvSpPr txBox="1">
            <a:spLocks noChangeArrowheads="1"/>
          </p:cNvSpPr>
          <p:nvPr/>
        </p:nvSpPr>
        <p:spPr bwMode="auto">
          <a:xfrm>
            <a:off x="3187261" y="237812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</a:rPr>
              <a:t>v</a:t>
            </a:r>
            <a:r>
              <a:rPr lang="en-US" sz="2400" b="1" baseline="-25000" dirty="0" err="1">
                <a:solidFill>
                  <a:srgbClr val="FF0000"/>
                </a:solidFill>
              </a:rPr>
              <a:t>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20344" name="Line 472"/>
          <p:cNvSpPr>
            <a:spLocks noChangeShapeType="1"/>
          </p:cNvSpPr>
          <p:nvPr/>
        </p:nvSpPr>
        <p:spPr bwMode="auto">
          <a:xfrm rot="5400000" flipV="1">
            <a:off x="3471044" y="260672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20345" name="Text Box 473"/>
          <p:cNvSpPr txBox="1">
            <a:spLocks noChangeArrowheads="1"/>
          </p:cNvSpPr>
          <p:nvPr/>
        </p:nvSpPr>
        <p:spPr bwMode="auto">
          <a:xfrm>
            <a:off x="3657600" y="199712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9900CC"/>
                </a:solidFill>
              </a:rPr>
              <a:t>F</a:t>
            </a:r>
            <a:r>
              <a:rPr lang="en-US" sz="2400" i="1" baseline="-25000">
                <a:solidFill>
                  <a:srgbClr val="9900CC"/>
                </a:solidFill>
              </a:rPr>
              <a:t>B</a:t>
            </a:r>
            <a:endParaRPr lang="en-US" sz="2400" b="1">
              <a:solidFill>
                <a:srgbClr val="9900CC"/>
              </a:solidFill>
            </a:endParaRPr>
          </a:p>
        </p:txBody>
      </p:sp>
      <p:sp>
        <p:nvSpPr>
          <p:cNvPr id="720346" name="Line 474"/>
          <p:cNvSpPr>
            <a:spLocks noChangeShapeType="1"/>
          </p:cNvSpPr>
          <p:nvPr/>
        </p:nvSpPr>
        <p:spPr bwMode="auto">
          <a:xfrm rot="5400000" flipH="1" flipV="1">
            <a:off x="3429000" y="2492420"/>
            <a:ext cx="533400" cy="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20368" name="Group 496"/>
          <p:cNvGrpSpPr>
            <a:grpSpLocks/>
          </p:cNvGrpSpPr>
          <p:nvPr/>
        </p:nvGrpSpPr>
        <p:grpSpPr bwMode="auto">
          <a:xfrm>
            <a:off x="914400" y="1844720"/>
            <a:ext cx="5943600" cy="1371600"/>
            <a:chOff x="960" y="1248"/>
            <a:chExt cx="3744" cy="864"/>
          </a:xfrm>
        </p:grpSpPr>
        <p:grpSp>
          <p:nvGrpSpPr>
            <p:cNvPr id="14399" name="Group 478"/>
            <p:cNvGrpSpPr>
              <a:grpSpLocks/>
            </p:cNvGrpSpPr>
            <p:nvPr/>
          </p:nvGrpSpPr>
          <p:grpSpPr bwMode="auto">
            <a:xfrm rot="-5400000">
              <a:off x="1104" y="1104"/>
              <a:ext cx="864" cy="1152"/>
              <a:chOff x="4320" y="1200"/>
              <a:chExt cx="1248" cy="960"/>
            </a:xfrm>
          </p:grpSpPr>
          <p:sp>
            <p:nvSpPr>
              <p:cNvPr id="14410" name="Line 479"/>
              <p:cNvSpPr>
                <a:spLocks noChangeShapeType="1"/>
              </p:cNvSpPr>
              <p:nvPr/>
            </p:nvSpPr>
            <p:spPr bwMode="auto">
              <a:xfrm>
                <a:off x="4320" y="1200"/>
                <a:ext cx="124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1" name="Line 480"/>
              <p:cNvSpPr>
                <a:spLocks noChangeShapeType="1"/>
              </p:cNvSpPr>
              <p:nvPr/>
            </p:nvSpPr>
            <p:spPr bwMode="auto">
              <a:xfrm>
                <a:off x="4320" y="1440"/>
                <a:ext cx="124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2" name="Line 481"/>
              <p:cNvSpPr>
                <a:spLocks noChangeShapeType="1"/>
              </p:cNvSpPr>
              <p:nvPr/>
            </p:nvSpPr>
            <p:spPr bwMode="auto">
              <a:xfrm>
                <a:off x="4320" y="1680"/>
                <a:ext cx="124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3" name="Line 482"/>
              <p:cNvSpPr>
                <a:spLocks noChangeShapeType="1"/>
              </p:cNvSpPr>
              <p:nvPr/>
            </p:nvSpPr>
            <p:spPr bwMode="auto">
              <a:xfrm>
                <a:off x="4320" y="1920"/>
                <a:ext cx="124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4" name="Line 483"/>
              <p:cNvSpPr>
                <a:spLocks noChangeShapeType="1"/>
              </p:cNvSpPr>
              <p:nvPr/>
            </p:nvSpPr>
            <p:spPr bwMode="auto">
              <a:xfrm>
                <a:off x="4320" y="2160"/>
                <a:ext cx="124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400" name="Group 484"/>
            <p:cNvGrpSpPr>
              <a:grpSpLocks/>
            </p:cNvGrpSpPr>
            <p:nvPr/>
          </p:nvGrpSpPr>
          <p:grpSpPr bwMode="auto">
            <a:xfrm rot="-5400000">
              <a:off x="2544" y="1104"/>
              <a:ext cx="864" cy="1152"/>
              <a:chOff x="4320" y="1200"/>
              <a:chExt cx="1248" cy="960"/>
            </a:xfrm>
          </p:grpSpPr>
          <p:sp>
            <p:nvSpPr>
              <p:cNvPr id="14405" name="Line 485"/>
              <p:cNvSpPr>
                <a:spLocks noChangeShapeType="1"/>
              </p:cNvSpPr>
              <p:nvPr/>
            </p:nvSpPr>
            <p:spPr bwMode="auto">
              <a:xfrm>
                <a:off x="4320" y="1200"/>
                <a:ext cx="124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06" name="Line 486"/>
              <p:cNvSpPr>
                <a:spLocks noChangeShapeType="1"/>
              </p:cNvSpPr>
              <p:nvPr/>
            </p:nvSpPr>
            <p:spPr bwMode="auto">
              <a:xfrm>
                <a:off x="4320" y="1440"/>
                <a:ext cx="124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07" name="Line 487"/>
              <p:cNvSpPr>
                <a:spLocks noChangeShapeType="1"/>
              </p:cNvSpPr>
              <p:nvPr/>
            </p:nvSpPr>
            <p:spPr bwMode="auto">
              <a:xfrm>
                <a:off x="4320" y="1680"/>
                <a:ext cx="124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08" name="Line 488"/>
              <p:cNvSpPr>
                <a:spLocks noChangeShapeType="1"/>
              </p:cNvSpPr>
              <p:nvPr/>
            </p:nvSpPr>
            <p:spPr bwMode="auto">
              <a:xfrm>
                <a:off x="4320" y="1920"/>
                <a:ext cx="124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09" name="Line 489"/>
              <p:cNvSpPr>
                <a:spLocks noChangeShapeType="1"/>
              </p:cNvSpPr>
              <p:nvPr/>
            </p:nvSpPr>
            <p:spPr bwMode="auto">
              <a:xfrm>
                <a:off x="4320" y="2160"/>
                <a:ext cx="124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401" name="Line 491"/>
            <p:cNvSpPr>
              <a:spLocks noChangeShapeType="1"/>
            </p:cNvSpPr>
            <p:nvPr/>
          </p:nvSpPr>
          <p:spPr bwMode="auto">
            <a:xfrm rot="-5400000">
              <a:off x="3408" y="1680"/>
              <a:ext cx="86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02" name="Line 492"/>
            <p:cNvSpPr>
              <a:spLocks noChangeShapeType="1"/>
            </p:cNvSpPr>
            <p:nvPr/>
          </p:nvSpPr>
          <p:spPr bwMode="auto">
            <a:xfrm rot="-5400000">
              <a:off x="3696" y="1680"/>
              <a:ext cx="86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03" name="Line 493"/>
            <p:cNvSpPr>
              <a:spLocks noChangeShapeType="1"/>
            </p:cNvSpPr>
            <p:nvPr/>
          </p:nvSpPr>
          <p:spPr bwMode="auto">
            <a:xfrm rot="-5400000">
              <a:off x="3984" y="1680"/>
              <a:ext cx="86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04" name="Line 494"/>
            <p:cNvSpPr>
              <a:spLocks noChangeShapeType="1"/>
            </p:cNvSpPr>
            <p:nvPr/>
          </p:nvSpPr>
          <p:spPr bwMode="auto">
            <a:xfrm rot="-5400000">
              <a:off x="4272" y="1680"/>
              <a:ext cx="86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720369" name="Text Box 497"/>
          <p:cNvSpPr txBox="1">
            <a:spLocks noChangeArrowheads="1"/>
          </p:cNvSpPr>
          <p:nvPr/>
        </p:nvSpPr>
        <p:spPr bwMode="auto">
          <a:xfrm>
            <a:off x="304800" y="58674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This can be experimentally measured as a voltage</a:t>
            </a:r>
            <a:endParaRPr lang="en-US" sz="2400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4381" name="Line 498"/>
          <p:cNvSpPr>
            <a:spLocks noChangeShapeType="1"/>
          </p:cNvSpPr>
          <p:nvPr/>
        </p:nvSpPr>
        <p:spPr bwMode="auto">
          <a:xfrm>
            <a:off x="304800" y="184472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82" name="Text Box 499"/>
          <p:cNvSpPr txBox="1">
            <a:spLocks noChangeArrowheads="1"/>
          </p:cNvSpPr>
          <p:nvPr/>
        </p:nvSpPr>
        <p:spPr bwMode="auto">
          <a:xfrm>
            <a:off x="228600" y="321632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4384" name="Line 501"/>
          <p:cNvSpPr>
            <a:spLocks noChangeShapeType="1"/>
          </p:cNvSpPr>
          <p:nvPr/>
        </p:nvSpPr>
        <p:spPr bwMode="auto">
          <a:xfrm>
            <a:off x="533400" y="3216320"/>
            <a:ext cx="228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85" name="Text Box 502"/>
          <p:cNvSpPr txBox="1">
            <a:spLocks noChangeArrowheads="1"/>
          </p:cNvSpPr>
          <p:nvPr/>
        </p:nvSpPr>
        <p:spPr bwMode="auto">
          <a:xfrm>
            <a:off x="-76200" y="245432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00"/>
                </a:solidFill>
              </a:rPr>
              <a:t>d</a:t>
            </a:r>
          </a:p>
        </p:txBody>
      </p:sp>
      <p:graphicFrame>
        <p:nvGraphicFramePr>
          <p:cNvPr id="720379" name="Object 507"/>
          <p:cNvGraphicFramePr>
            <a:graphicFrameLocks noChangeAspect="1"/>
          </p:cNvGraphicFramePr>
          <p:nvPr>
            <p:extLst/>
          </p:nvPr>
        </p:nvGraphicFramePr>
        <p:xfrm>
          <a:off x="6855388" y="5674425"/>
          <a:ext cx="1712912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79" name="Equation" r:id="rId3" imgW="698500" imgH="419100" progId="Equation.DSMT4">
                  <p:embed/>
                </p:oleObj>
              </mc:Choice>
              <mc:Fallback>
                <p:oleObj name="Equation" r:id="rId3" imgW="698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5388" y="5674425"/>
                        <a:ext cx="1712912" cy="917575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12700">
                        <a:solidFill>
                          <a:schemeClr val="tx1"/>
                        </a:solidFill>
                        <a:prstDash val="solid"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0399" name="Group 527"/>
          <p:cNvGrpSpPr>
            <a:grpSpLocks/>
          </p:cNvGrpSpPr>
          <p:nvPr/>
        </p:nvGrpSpPr>
        <p:grpSpPr bwMode="auto">
          <a:xfrm>
            <a:off x="7010416" y="1616120"/>
            <a:ext cx="1457328" cy="1905000"/>
            <a:chOff x="4416" y="1104"/>
            <a:chExt cx="918" cy="1200"/>
          </a:xfrm>
        </p:grpSpPr>
        <p:sp>
          <p:nvSpPr>
            <p:cNvPr id="14393" name="Line 522"/>
            <p:cNvSpPr>
              <a:spLocks noChangeShapeType="1"/>
            </p:cNvSpPr>
            <p:nvPr/>
          </p:nvSpPr>
          <p:spPr bwMode="auto">
            <a:xfrm flipV="1">
              <a:off x="5136" y="1104"/>
              <a:ext cx="0" cy="1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94" name="Line 523"/>
            <p:cNvSpPr>
              <a:spLocks noChangeShapeType="1"/>
            </p:cNvSpPr>
            <p:nvPr/>
          </p:nvSpPr>
          <p:spPr bwMode="auto">
            <a:xfrm flipH="1" flipV="1">
              <a:off x="4416" y="2304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95" name="Line 524"/>
            <p:cNvSpPr>
              <a:spLocks noChangeShapeType="1"/>
            </p:cNvSpPr>
            <p:nvPr/>
          </p:nvSpPr>
          <p:spPr bwMode="auto">
            <a:xfrm flipH="1" flipV="1">
              <a:off x="4416" y="1104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96" name="Line 525"/>
            <p:cNvSpPr>
              <a:spLocks noChangeShapeType="1"/>
            </p:cNvSpPr>
            <p:nvPr/>
          </p:nvSpPr>
          <p:spPr bwMode="auto">
            <a:xfrm flipH="1" flipV="1">
              <a:off x="4416" y="110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97" name="Line 526"/>
            <p:cNvSpPr>
              <a:spLocks noChangeShapeType="1"/>
            </p:cNvSpPr>
            <p:nvPr/>
          </p:nvSpPr>
          <p:spPr bwMode="auto">
            <a:xfrm flipH="1" flipV="1">
              <a:off x="4416" y="216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98" name="Oval 518"/>
            <p:cNvSpPr>
              <a:spLocks noChangeArrowheads="1"/>
            </p:cNvSpPr>
            <p:nvPr/>
          </p:nvSpPr>
          <p:spPr bwMode="auto">
            <a:xfrm>
              <a:off x="4945" y="1506"/>
              <a:ext cx="389" cy="36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V</a:t>
              </a:r>
              <a:r>
                <a:rPr lang="en-US" baseline="-25000" dirty="0" smtClean="0">
                  <a:solidFill>
                    <a:srgbClr val="000000"/>
                  </a:solidFill>
                </a:rPr>
                <a:t>H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790709" y="6550223"/>
            <a:ext cx="1714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Derive on board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33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0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0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0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0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2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20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20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20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20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20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0125 -0.1444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20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0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20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2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20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20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20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20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75" grpId="0" build="p"/>
      <p:bldP spid="720342" grpId="0" build="p"/>
      <p:bldP spid="720343" grpId="0"/>
      <p:bldP spid="720344" grpId="0" animBg="1"/>
      <p:bldP spid="720345" grpId="0"/>
      <p:bldP spid="720346" grpId="0" animBg="1"/>
      <p:bldP spid="72036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177800" y="177800"/>
            <a:ext cx="2933700" cy="457200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Magnetic field lines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203200" y="850900"/>
            <a:ext cx="87249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800" dirty="0" smtClean="0"/>
              <a:t>The </a:t>
            </a:r>
            <a:r>
              <a:rPr lang="en-US" sz="1800" dirty="0"/>
              <a:t>force one magnet exerts on an other can be described as the interaction between one </a:t>
            </a:r>
            <a:r>
              <a:rPr lang="en-US" sz="1800" dirty="0" smtClean="0"/>
              <a:t>magnet </a:t>
            </a:r>
            <a:r>
              <a:rPr lang="en-US" sz="1800" dirty="0"/>
              <a:t>and the magnetic field of the other. 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800" dirty="0" smtClean="0"/>
              <a:t>Can </a:t>
            </a:r>
            <a:r>
              <a:rPr lang="en-US" sz="1800" dirty="0"/>
              <a:t>draw magnetic field lines (see </a:t>
            </a:r>
            <a:r>
              <a:rPr lang="en-US" sz="1800" dirty="0" smtClean="0"/>
              <a:t>below).</a:t>
            </a:r>
            <a:endParaRPr lang="en-US" sz="1800" dirty="0"/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800" dirty="0" smtClean="0"/>
              <a:t>The </a:t>
            </a:r>
            <a:r>
              <a:rPr lang="en-US" sz="1800" dirty="0"/>
              <a:t>direction of the magnetic field is tangent to a line at any point. 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800" dirty="0" smtClean="0"/>
              <a:t>The </a:t>
            </a:r>
            <a:r>
              <a:rPr lang="en-US" sz="1800" dirty="0"/>
              <a:t>number of lines </a:t>
            </a:r>
            <a:r>
              <a:rPr lang="en-US" sz="1800" dirty="0" smtClean="0"/>
              <a:t>per </a:t>
            </a:r>
            <a:r>
              <a:rPr lang="en-US" sz="1800" dirty="0"/>
              <a:t>unit area is proportional to the magnitude of the field. 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800" dirty="0" smtClean="0"/>
              <a:t>Outside </a:t>
            </a:r>
            <a:r>
              <a:rPr lang="en-US" sz="1800" dirty="0"/>
              <a:t>a </a:t>
            </a:r>
            <a:r>
              <a:rPr lang="en-US" sz="1800" dirty="0" smtClean="0"/>
              <a:t>magnet: the </a:t>
            </a:r>
            <a:r>
              <a:rPr lang="en-US" sz="1800" dirty="0"/>
              <a:t>lines point from the North to the South pole.  (The direction in which the North pole of a compass needle would point.  </a:t>
            </a:r>
          </a:p>
        </p:txBody>
      </p:sp>
      <p:pic>
        <p:nvPicPr>
          <p:cNvPr id="7" name="Picture 4" descr="29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3738" y="3950480"/>
            <a:ext cx="2831223" cy="2676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29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912" y="3862143"/>
            <a:ext cx="5321300" cy="293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206375" y="662814"/>
            <a:ext cx="89376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1800" dirty="0"/>
              <a:t>  The earth has a magnetic field.  </a:t>
            </a:r>
            <a:r>
              <a:rPr lang="en-US" sz="1800" dirty="0" smtClean="0"/>
              <a:t>Earth </a:t>
            </a:r>
            <a:r>
              <a:rPr lang="en-US" sz="1800" dirty="0"/>
              <a:t>acts like a huge magnet in which the south pole of the earth’s magnet is north. (North pole of a compass needle points towards it.)</a:t>
            </a:r>
          </a:p>
          <a:p>
            <a:pPr>
              <a:buFontTx/>
              <a:buChar char="•"/>
            </a:pPr>
            <a:endParaRPr lang="en-US" sz="1800" dirty="0"/>
          </a:p>
          <a:p>
            <a:pPr>
              <a:buFontTx/>
              <a:buChar char="•"/>
            </a:pPr>
            <a:r>
              <a:rPr lang="en-US" sz="1800" dirty="0"/>
              <a:t>  Magnetic poles are not at geographic poles, pole is in Northern Canada.  Deviation between true north (rotation axis) and magnetic north is called </a:t>
            </a:r>
            <a:r>
              <a:rPr lang="en-US" sz="1800" b="1" dirty="0"/>
              <a:t>magnetic declination</a:t>
            </a:r>
            <a:r>
              <a:rPr lang="en-US" sz="1800" dirty="0"/>
              <a:t>.  </a:t>
            </a:r>
          </a:p>
          <a:p>
            <a:pPr>
              <a:buFontTx/>
              <a:buChar char="•"/>
            </a:pPr>
            <a:endParaRPr lang="en-US" sz="1800" dirty="0"/>
          </a:p>
          <a:p>
            <a:pPr>
              <a:buFontTx/>
              <a:buChar char="•"/>
            </a:pPr>
            <a:r>
              <a:rPr lang="en-US" sz="1800" dirty="0"/>
              <a:t>  The angle that the earth’s magnetic field makes with the horizontal at any point is referred to as the </a:t>
            </a:r>
            <a:r>
              <a:rPr lang="en-US" sz="1800" b="1" dirty="0"/>
              <a:t>angle of dip</a:t>
            </a:r>
            <a:r>
              <a:rPr lang="en-US" sz="1800" dirty="0"/>
              <a:t>.  </a:t>
            </a:r>
          </a:p>
        </p:txBody>
      </p:sp>
      <p:pic>
        <p:nvPicPr>
          <p:cNvPr id="6" name="Picture 4" descr="29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23" y="2735087"/>
            <a:ext cx="5883966" cy="405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06375" y="32026"/>
            <a:ext cx="6236253" cy="461665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A few facts about Earth’s magnetic field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90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73"/>
          <a:stretch/>
        </p:blipFill>
        <p:spPr bwMode="auto">
          <a:xfrm>
            <a:off x="4984054" y="2828457"/>
            <a:ext cx="2697756" cy="3800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259" y="132522"/>
            <a:ext cx="8900759" cy="461665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Symbol for magnetic field lines going in and coming out of page</a:t>
            </a:r>
            <a:endParaRPr lang="en-US" dirty="0"/>
          </a:p>
        </p:txBody>
      </p:sp>
      <p:pic>
        <p:nvPicPr>
          <p:cNvPr id="4" name="Picture 4" descr="290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73"/>
          <a:stretch/>
        </p:blipFill>
        <p:spPr bwMode="auto">
          <a:xfrm>
            <a:off x="1302692" y="2930013"/>
            <a:ext cx="2915965" cy="377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5751" y="970149"/>
            <a:ext cx="7757651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Magnetic field usually is denoted B-field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Unit of magnetic field are </a:t>
            </a:r>
            <a:r>
              <a:rPr lang="en-US" b="1" dirty="0" smtClean="0"/>
              <a:t>Tesla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786" y="747251"/>
            <a:ext cx="1207232" cy="16187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59786" y="2423424"/>
            <a:ext cx="12230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Nikola Tesla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677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63778" y="31796"/>
            <a:ext cx="8983038" cy="830997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Force, F</a:t>
            </a:r>
            <a:r>
              <a:rPr lang="en-US" baseline="-25000" dirty="0" smtClean="0"/>
              <a:t>B</a:t>
            </a:r>
            <a:r>
              <a:rPr lang="en-US" dirty="0" smtClean="0"/>
              <a:t>, of </a:t>
            </a:r>
            <a:r>
              <a:rPr lang="en-US" dirty="0"/>
              <a:t>an electric charge moving in a magnetic </a:t>
            </a:r>
            <a:r>
              <a:rPr lang="en-US" dirty="0" smtClean="0"/>
              <a:t>field (</a:t>
            </a:r>
            <a:r>
              <a:rPr lang="en-US" u="sng" dirty="0" smtClean="0"/>
              <a:t>magnetic force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209828" y="919179"/>
            <a:ext cx="8585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000" dirty="0"/>
              <a:t>A </a:t>
            </a:r>
            <a:r>
              <a:rPr lang="en-US" sz="2000" u="sng" dirty="0"/>
              <a:t>positive</a:t>
            </a:r>
            <a:r>
              <a:rPr lang="en-US" sz="2000" dirty="0"/>
              <a:t> </a:t>
            </a:r>
            <a:r>
              <a:rPr lang="en-US" sz="2000" dirty="0" smtClean="0"/>
              <a:t>charge, q, </a:t>
            </a:r>
            <a:r>
              <a:rPr lang="en-US" sz="2000" dirty="0"/>
              <a:t>moving in a magnetic </a:t>
            </a:r>
            <a:r>
              <a:rPr lang="en-US" sz="2000" dirty="0" smtClean="0"/>
              <a:t>field, B, </a:t>
            </a:r>
            <a:r>
              <a:rPr lang="en-US" sz="2000" dirty="0"/>
              <a:t>with </a:t>
            </a:r>
            <a:r>
              <a:rPr lang="en-US" sz="2000" dirty="0" smtClean="0"/>
              <a:t>velocity, v, </a:t>
            </a:r>
            <a:r>
              <a:rPr lang="en-US" sz="2000" dirty="0"/>
              <a:t>experiences a force F:</a:t>
            </a:r>
          </a:p>
        </p:txBody>
      </p:sp>
      <p:sp>
        <p:nvSpPr>
          <p:cNvPr id="114700" name="Rectangle 12"/>
          <p:cNvSpPr>
            <a:spLocks noChangeArrowheads="1"/>
          </p:cNvSpPr>
          <p:nvPr/>
        </p:nvSpPr>
        <p:spPr bwMode="auto">
          <a:xfrm>
            <a:off x="2964620" y="3198341"/>
            <a:ext cx="22352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/>
              <a:t> </a:t>
            </a:r>
            <a:r>
              <a:rPr lang="en-US" sz="1800" b="1" dirty="0"/>
              <a:t>Right hand rule</a:t>
            </a:r>
            <a:r>
              <a:rPr lang="en-US" sz="1800" dirty="0"/>
              <a:t>: </a:t>
            </a:r>
          </a:p>
          <a:p>
            <a:r>
              <a:rPr lang="en-US" sz="1800" dirty="0"/>
              <a:t> </a:t>
            </a:r>
          </a:p>
          <a:p>
            <a:r>
              <a:rPr lang="en-US" sz="1800" dirty="0"/>
              <a:t>F – thumb;</a:t>
            </a:r>
          </a:p>
          <a:p>
            <a:r>
              <a:rPr lang="en-US" sz="1800" dirty="0"/>
              <a:t>v – index finger; </a:t>
            </a:r>
          </a:p>
          <a:p>
            <a:r>
              <a:rPr lang="en-US" sz="1800" dirty="0"/>
              <a:t>B – middle finger</a:t>
            </a:r>
          </a:p>
        </p:txBody>
      </p:sp>
      <p:sp>
        <p:nvSpPr>
          <p:cNvPr id="114702" name="Rectangle 14"/>
          <p:cNvSpPr>
            <a:spLocks noChangeArrowheads="1"/>
          </p:cNvSpPr>
          <p:nvPr/>
        </p:nvSpPr>
        <p:spPr bwMode="auto">
          <a:xfrm>
            <a:off x="0" y="3008243"/>
            <a:ext cx="4838700" cy="38497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4" descr="290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34"/>
          <a:stretch/>
        </p:blipFill>
        <p:spPr bwMode="auto">
          <a:xfrm>
            <a:off x="5724939" y="3342739"/>
            <a:ext cx="3269978" cy="343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 descr="2905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3"/>
          <a:stretch/>
        </p:blipFill>
        <p:spPr bwMode="auto">
          <a:xfrm>
            <a:off x="31857" y="3183405"/>
            <a:ext cx="2777605" cy="351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701" name="Text Box 13"/>
          <p:cNvSpPr txBox="1">
            <a:spLocks noChangeArrowheads="1"/>
          </p:cNvSpPr>
          <p:nvPr/>
        </p:nvSpPr>
        <p:spPr bwMode="auto">
          <a:xfrm>
            <a:off x="5732108" y="2993406"/>
            <a:ext cx="3314708" cy="338554"/>
          </a:xfrm>
          <a:prstGeom prst="rect">
            <a:avLst/>
          </a:prstGeom>
          <a:solidFill>
            <a:srgbClr val="FF9999"/>
          </a:solidFill>
          <a:ln w="9525">
            <a:solidFill>
              <a:srgbClr val="9966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Force is </a:t>
            </a:r>
            <a:r>
              <a:rPr lang="en-US" sz="1600" dirty="0" smtClean="0"/>
              <a:t>perpendicular to </a:t>
            </a:r>
            <a:r>
              <a:rPr lang="en-US" sz="1600" dirty="0"/>
              <a:t>B and v. 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736961"/>
              </p:ext>
            </p:extLst>
          </p:nvPr>
        </p:nvGraphicFramePr>
        <p:xfrm>
          <a:off x="5874652" y="1667488"/>
          <a:ext cx="2291798" cy="469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87" name="Equation" r:id="rId5" imgW="1104840" imgH="253800" progId="Equation.DSMT4">
                  <p:embed/>
                </p:oleObj>
              </mc:Choice>
              <mc:Fallback>
                <p:oleObj name="Equation" r:id="rId5" imgW="110484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4652" y="1667488"/>
                        <a:ext cx="2291798" cy="469066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59742" y="2499150"/>
            <a:ext cx="1543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Cross product!!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651152" y="1608525"/>
                <a:ext cx="2584041" cy="621324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acc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152" y="1608525"/>
                <a:ext cx="2584041" cy="6213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629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66260" y="66260"/>
            <a:ext cx="7009615" cy="400110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2000" dirty="0" smtClean="0">
                <a:solidFill>
                  <a:schemeClr val="tx1"/>
                </a:solidFill>
              </a:rPr>
              <a:t>Brief review of cross product and the </a:t>
            </a:r>
            <a:r>
              <a:rPr lang="en-US" sz="2000" dirty="0">
                <a:solidFill>
                  <a:schemeClr val="tx1"/>
                </a:solidFill>
              </a:rPr>
              <a:t>Right Hand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9653" name="Text Box 21"/>
              <p:cNvSpPr txBox="1">
                <a:spLocks noChangeArrowheads="1"/>
              </p:cNvSpPr>
              <p:nvPr/>
            </p:nvSpPr>
            <p:spPr bwMode="auto">
              <a:xfrm>
                <a:off x="111760" y="606952"/>
                <a:ext cx="8653649" cy="26578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457200" indent="-4572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marL="0" indent="0" eaLnBrk="1" hangingPunct="1"/>
                <a:r>
                  <a:rPr lang="en-US" sz="2000" u="sng" dirty="0" smtClean="0">
                    <a:solidFill>
                      <a:srgbClr val="00B050"/>
                    </a:solidFill>
                  </a:rPr>
                  <a:t>To figure out the direction of magnetic force (on positive charge), </a:t>
                </a:r>
                <a:r>
                  <a:rPr lang="en-US" sz="2000" u="sng" dirty="0">
                    <a:solidFill>
                      <a:srgbClr val="00B050"/>
                    </a:solidFill>
                  </a:rPr>
                  <a:t>use the following steps</a:t>
                </a:r>
                <a:r>
                  <a:rPr lang="en-US" sz="2000" u="sng" dirty="0" smtClean="0">
                    <a:solidFill>
                      <a:srgbClr val="00B050"/>
                    </a:solidFill>
                  </a:rPr>
                  <a:t>:</a:t>
                </a:r>
              </a:p>
              <a:p>
                <a:pPr eaLnBrk="1" hangingPunct="1"/>
                <a:endParaRPr lang="en-US" sz="2000" dirty="0">
                  <a:solidFill>
                    <a:srgbClr val="00B050"/>
                  </a:solidFill>
                </a:endParaRPr>
              </a:p>
              <a:p>
                <a:pPr eaLnBrk="1" hangingPunct="1">
                  <a:buFontTx/>
                  <a:buAutoNum type="arabicPeriod"/>
                </a:pPr>
                <a:r>
                  <a:rPr lang="en-US" sz="2000" dirty="0">
                    <a:solidFill>
                      <a:srgbClr val="00B050"/>
                    </a:solidFill>
                  </a:rPr>
                  <a:t>Point your </a:t>
                </a:r>
                <a:r>
                  <a:rPr lang="en-US" sz="2000" dirty="0" smtClean="0">
                    <a:solidFill>
                      <a:srgbClr val="00B050"/>
                    </a:solidFill>
                  </a:rPr>
                  <a:t>index finger </a:t>
                </a:r>
                <a:r>
                  <a:rPr lang="en-US" sz="2000" dirty="0">
                    <a:solidFill>
                      <a:srgbClr val="00B050"/>
                    </a:solidFill>
                  </a:rPr>
                  <a:t>straight out in direction of first </a:t>
                </a:r>
                <a:r>
                  <a:rPr lang="en-US" sz="2000" dirty="0" smtClean="0">
                    <a:solidFill>
                      <a:srgbClr val="00B050"/>
                    </a:solidFill>
                  </a:rPr>
                  <a:t>vector,</a:t>
                </a:r>
                <a:r>
                  <a:rPr lang="en-US" sz="2000" b="1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2000" dirty="0" smtClean="0">
                    <a:solidFill>
                      <a:srgbClr val="00B050"/>
                    </a:solidFill>
                  </a:rPr>
                  <a:t>.  </a:t>
                </a:r>
                <a:endParaRPr lang="en-US" sz="2000" dirty="0">
                  <a:solidFill>
                    <a:srgbClr val="00B050"/>
                  </a:solidFill>
                </a:endParaRPr>
              </a:p>
              <a:p>
                <a:pPr eaLnBrk="1" hangingPunct="1">
                  <a:buFontTx/>
                  <a:buAutoNum type="arabicPeriod"/>
                </a:pPr>
                <a:r>
                  <a:rPr lang="en-US" sz="2000" dirty="0" smtClean="0">
                    <a:solidFill>
                      <a:srgbClr val="00B050"/>
                    </a:solidFill>
                  </a:rPr>
                  <a:t>Point your middle finger perpendicular to your palm and index finger, it points </a:t>
                </a:r>
                <a:r>
                  <a:rPr lang="en-US" sz="2000" dirty="0">
                    <a:solidFill>
                      <a:srgbClr val="00B050"/>
                    </a:solidFill>
                  </a:rPr>
                  <a:t>in the direction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sz="2000" b="1" dirty="0" smtClean="0">
                    <a:solidFill>
                      <a:srgbClr val="00B050"/>
                    </a:solidFill>
                  </a:rPr>
                  <a:t>.  </a:t>
                </a:r>
                <a:endParaRPr lang="en-US" sz="2000" b="1" dirty="0">
                  <a:solidFill>
                    <a:srgbClr val="00B050"/>
                  </a:solidFill>
                </a:endParaRPr>
              </a:p>
              <a:p>
                <a:pPr eaLnBrk="1" hangingPunct="1">
                  <a:buFontTx/>
                  <a:buAutoNum type="arabicPeriod"/>
                </a:pPr>
                <a:r>
                  <a:rPr lang="en-US" sz="2000" dirty="0">
                    <a:solidFill>
                      <a:srgbClr val="00B050"/>
                    </a:solidFill>
                  </a:rPr>
                  <a:t>Your thumb now points in the </a:t>
                </a:r>
                <a:r>
                  <a:rPr lang="en-US" sz="2000" dirty="0" smtClean="0">
                    <a:solidFill>
                      <a:srgbClr val="00B050"/>
                    </a:solidFill>
                  </a:rPr>
                  <a:t>direction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20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.  </m:t>
                    </m:r>
                  </m:oMath>
                </a14:m>
                <a:endParaRPr lang="en-US" sz="2000" b="1" dirty="0">
                  <a:solidFill>
                    <a:srgbClr val="00B050"/>
                  </a:solidFill>
                </a:endParaRPr>
              </a:p>
              <a:p>
                <a:pPr eaLnBrk="1" hangingPunct="1">
                  <a:buFontTx/>
                  <a:buAutoNum type="arabicPeriod"/>
                </a:pPr>
                <a:r>
                  <a:rPr lang="en-US" sz="2000" dirty="0">
                    <a:solidFill>
                      <a:srgbClr val="00B050"/>
                    </a:solidFill>
                  </a:rPr>
                  <a:t>If </a:t>
                </a:r>
                <a:r>
                  <a:rPr lang="en-US" sz="2000" i="1" dirty="0">
                    <a:solidFill>
                      <a:srgbClr val="00B050"/>
                    </a:solidFill>
                  </a:rPr>
                  <a:t>q</a:t>
                </a:r>
                <a:r>
                  <a:rPr lang="en-US" sz="2000" dirty="0">
                    <a:solidFill>
                      <a:srgbClr val="00B050"/>
                    </a:solidFill>
                  </a:rPr>
                  <a:t> is negative, change the </a:t>
                </a:r>
                <a:r>
                  <a:rPr lang="en-US" sz="2000" dirty="0" smtClean="0">
                    <a:solidFill>
                      <a:srgbClr val="00B050"/>
                    </a:solidFill>
                  </a:rPr>
                  <a:t>sign.  </a:t>
                </a:r>
                <a:endParaRPr 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09653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760" y="606952"/>
                <a:ext cx="8653649" cy="2657843"/>
              </a:xfrm>
              <a:prstGeom prst="rect">
                <a:avLst/>
              </a:prstGeom>
              <a:blipFill>
                <a:blip r:embed="rId2"/>
                <a:stretch>
                  <a:fillRect l="-704" t="-1376" r="-1056" b="-206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9655" name="Line 23"/>
          <p:cNvSpPr>
            <a:spLocks noChangeShapeType="1"/>
          </p:cNvSpPr>
          <p:nvPr/>
        </p:nvSpPr>
        <p:spPr bwMode="auto">
          <a:xfrm flipH="1">
            <a:off x="6167223" y="4035275"/>
            <a:ext cx="591386" cy="36239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pic>
        <p:nvPicPr>
          <p:cNvPr id="3081" name="Picture 17" descr="bs0120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171" y="3456415"/>
            <a:ext cx="1183269" cy="162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9657" name="Text Box 25"/>
          <p:cNvSpPr txBox="1">
            <a:spLocks noChangeArrowheads="1"/>
          </p:cNvSpPr>
          <p:nvPr/>
        </p:nvSpPr>
        <p:spPr bwMode="auto">
          <a:xfrm>
            <a:off x="5874792" y="4035276"/>
            <a:ext cx="5848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709658" name="Line 26"/>
          <p:cNvSpPr>
            <a:spLocks noChangeShapeType="1"/>
          </p:cNvSpPr>
          <p:nvPr/>
        </p:nvSpPr>
        <p:spPr bwMode="auto">
          <a:xfrm>
            <a:off x="6964040" y="4243996"/>
            <a:ext cx="1689609" cy="5334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709659" name="Text Box 27"/>
          <p:cNvSpPr txBox="1">
            <a:spLocks noChangeArrowheads="1"/>
          </p:cNvSpPr>
          <p:nvPr/>
        </p:nvSpPr>
        <p:spPr bwMode="auto">
          <a:xfrm>
            <a:off x="8323136" y="4197612"/>
            <a:ext cx="5848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09660" name="Line 28"/>
          <p:cNvSpPr>
            <a:spLocks noChangeShapeType="1"/>
          </p:cNvSpPr>
          <p:nvPr/>
        </p:nvSpPr>
        <p:spPr bwMode="auto">
          <a:xfrm flipV="1">
            <a:off x="7118966" y="2720000"/>
            <a:ext cx="259941" cy="1219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709661" name="Text Box 29"/>
          <p:cNvSpPr txBox="1">
            <a:spLocks noChangeArrowheads="1"/>
          </p:cNvSpPr>
          <p:nvPr/>
        </p:nvSpPr>
        <p:spPr bwMode="auto">
          <a:xfrm>
            <a:off x="7245638" y="3107624"/>
            <a:ext cx="8448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tx1"/>
                </a:solidFill>
              </a:rPr>
              <a:t>v 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 </a:t>
            </a:r>
            <a:r>
              <a:rPr lang="en-US" sz="2000" b="1" dirty="0">
                <a:solidFill>
                  <a:schemeClr val="tx1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1840" y="3537040"/>
                <a:ext cx="4770782" cy="1246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is perpendicular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342900" indent="-342900">
                  <a:lnSpc>
                    <a:spcPts val="3000"/>
                  </a:lnSpc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Magnitude of F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func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lnSpc>
                    <a:spcPts val="3000"/>
                  </a:lnSpc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schemeClr val="tx1"/>
                    </a:solidFill>
                    <a:latin typeface="Symbol" pitchFamily="18" charset="2"/>
                    <a:ea typeface="STSong" pitchFamily="2" charset="-122"/>
                  </a:rPr>
                  <a:t>f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is angle between </a:t>
                </a:r>
                <a:r>
                  <a:rPr lang="en-US" sz="2000" dirty="0"/>
                  <a:t>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40" y="3537040"/>
                <a:ext cx="4770782" cy="1246495"/>
              </a:xfrm>
              <a:prstGeom prst="rect">
                <a:avLst/>
              </a:prstGeom>
              <a:blipFill>
                <a:blip r:embed="rId4"/>
                <a:stretch>
                  <a:fillRect l="-1149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245638" y="52282"/>
                <a:ext cx="1593578" cy="414088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638" y="52282"/>
                <a:ext cx="1593578" cy="414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1997" y="4922263"/>
                <a:ext cx="3088986" cy="102624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acc>
                                  </m:e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acc>
                                  </m:e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97" y="4922263"/>
                <a:ext cx="3088986" cy="10262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61997" y="6249304"/>
                <a:ext cx="6814237" cy="47692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97" y="6249304"/>
                <a:ext cx="6814237" cy="476925"/>
              </a:xfrm>
              <a:prstGeom prst="rect">
                <a:avLst/>
              </a:prstGeom>
              <a:blipFill>
                <a:blip r:embed="rId7"/>
                <a:stretch>
                  <a:fillRect t="-2500" b="-75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 bwMode="auto">
          <a:xfrm>
            <a:off x="432486" y="3408878"/>
            <a:ext cx="493034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879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9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9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9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9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9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9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9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9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9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9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709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09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09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53" grpId="0" build="p"/>
      <p:bldP spid="709655" grpId="0" animBg="1"/>
      <p:bldP spid="709657" grpId="0"/>
      <p:bldP spid="709658" grpId="0" animBg="1"/>
      <p:bldP spid="709659" grpId="0"/>
      <p:bldP spid="709660" grpId="0" animBg="1"/>
      <p:bldP spid="709661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ag_motors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11993</TotalTime>
  <Words>2508</Words>
  <Application>Microsoft Office PowerPoint</Application>
  <PresentationFormat>On-screen Show (4:3)</PresentationFormat>
  <Paragraphs>449</Paragraphs>
  <Slides>49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7" baseType="lpstr">
      <vt:lpstr>MS PGothic</vt:lpstr>
      <vt:lpstr>Arial</vt:lpstr>
      <vt:lpstr>Arial Black</vt:lpstr>
      <vt:lpstr>Arial Unicode MS</vt:lpstr>
      <vt:lpstr>Ariel</vt:lpstr>
      <vt:lpstr>Calibri</vt:lpstr>
      <vt:lpstr>Cambria Math</vt:lpstr>
      <vt:lpstr>Monotype Sorts</vt:lpstr>
      <vt:lpstr>STSong</vt:lpstr>
      <vt:lpstr>Symbol</vt:lpstr>
      <vt:lpstr>Tahoma</vt:lpstr>
      <vt:lpstr>Times New Roman</vt:lpstr>
      <vt:lpstr>Wingdings</vt:lpstr>
      <vt:lpstr>Blank Presentation</vt:lpstr>
      <vt:lpstr>1_Blank Presentation</vt:lpstr>
      <vt:lpstr>mag_motors</vt:lpstr>
      <vt:lpstr>Default Design</vt:lpstr>
      <vt:lpstr>Equation</vt:lpstr>
      <vt:lpstr>A couple of announcements (unrelated to class)</vt:lpstr>
      <vt:lpstr>PowerPoint Presentation</vt:lpstr>
      <vt:lpstr>Midterm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Application:  Cyclotron as a particle accelerator (combined electric and magnetic forces)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Torque (i.e., twisting force) on a current carrying loop.</vt:lpstr>
      <vt:lpstr>Torque (i.e., twisting force) on a current carrying loop.</vt:lpstr>
      <vt:lpstr>Electric Motor:</vt:lpstr>
      <vt:lpstr>Electric Motor:</vt:lpstr>
      <vt:lpstr>Electric Motor:</vt:lpstr>
      <vt:lpstr>Electric Motor:</vt:lpstr>
      <vt:lpstr>Electric Motor:</vt:lpstr>
      <vt:lpstr>Electric Motor:</vt:lpstr>
      <vt:lpstr>Electric Motor:</vt:lpstr>
      <vt:lpstr>PowerPoint Presentation</vt:lpstr>
      <vt:lpstr>PowerPoint Presentation</vt:lpstr>
      <vt:lpstr>PowerPoint Presentation</vt:lpstr>
      <vt:lpstr>PowerPoint Presentation</vt:lpstr>
      <vt:lpstr>Potential energy of a magnetic moment in a B field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Hall Effect</vt:lpstr>
      <vt:lpstr>PowerPoint Presentation</vt:lpstr>
    </vt:vector>
  </TitlesOfParts>
  <Company>UNC-CH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Martin Guthold</dc:creator>
  <cp:lastModifiedBy>Guthold, Martin</cp:lastModifiedBy>
  <cp:revision>272</cp:revision>
  <cp:lastPrinted>2019-03-27T12:48:48Z</cp:lastPrinted>
  <dcterms:created xsi:type="dcterms:W3CDTF">2001-05-17T16:12:03Z</dcterms:created>
  <dcterms:modified xsi:type="dcterms:W3CDTF">2019-04-10T12:48:31Z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1</vt:i4>
  </property>
  <property fmtid="{D5CDD505-2E9C-101B-9397-08002B2CF9AE}" pid="7" name="MailAddress">
    <vt:lpwstr>guthold@cs.unc.edu</vt:lpwstr>
  </property>
  <property fmtid="{D5CDD505-2E9C-101B-9397-08002B2CF9AE}" pid="8" name="HomePage">
    <vt:lpwstr>http://www.cs.unc.edu/~guthold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\\Buzzard\guthold\public_html\physics25</vt:lpwstr>
  </property>
</Properties>
</file>